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8" r:id="rId2"/>
  </p:sldMasterIdLst>
  <p:notesMasterIdLst>
    <p:notesMasterId r:id="rId35"/>
  </p:notesMasterIdLst>
  <p:handoutMasterIdLst>
    <p:handoutMasterId r:id="rId36"/>
  </p:handoutMasterIdLst>
  <p:sldIdLst>
    <p:sldId id="442" r:id="rId3"/>
    <p:sldId id="531" r:id="rId4"/>
    <p:sldId id="560" r:id="rId5"/>
    <p:sldId id="556" r:id="rId6"/>
    <p:sldId id="532" r:id="rId7"/>
    <p:sldId id="559" r:id="rId8"/>
    <p:sldId id="565" r:id="rId9"/>
    <p:sldId id="539" r:id="rId10"/>
    <p:sldId id="564" r:id="rId11"/>
    <p:sldId id="538" r:id="rId12"/>
    <p:sldId id="558" r:id="rId13"/>
    <p:sldId id="569" r:id="rId14"/>
    <p:sldId id="572" r:id="rId15"/>
    <p:sldId id="568" r:id="rId16"/>
    <p:sldId id="570" r:id="rId17"/>
    <p:sldId id="563" r:id="rId18"/>
    <p:sldId id="544" r:id="rId19"/>
    <p:sldId id="546" r:id="rId20"/>
    <p:sldId id="574" r:id="rId21"/>
    <p:sldId id="575" r:id="rId22"/>
    <p:sldId id="561" r:id="rId23"/>
    <p:sldId id="552" r:id="rId24"/>
    <p:sldId id="557" r:id="rId25"/>
    <p:sldId id="573" r:id="rId26"/>
    <p:sldId id="529" r:id="rId27"/>
    <p:sldId id="551" r:id="rId28"/>
    <p:sldId id="571" r:id="rId29"/>
    <p:sldId id="566" r:id="rId30"/>
    <p:sldId id="567" r:id="rId31"/>
    <p:sldId id="562" r:id="rId32"/>
    <p:sldId id="576" r:id="rId33"/>
    <p:sldId id="441" r:id="rId34"/>
  </p:sldIdLst>
  <p:sldSz cx="12239625" cy="6119813"/>
  <p:notesSz cx="7010400" cy="9296400"/>
  <p:embeddedFontLst>
    <p:embeddedFont>
      <p:font typeface="Calibri" panose="020F0502020204030204" pitchFamily="34" charset="0"/>
      <p:regular r:id="rId37"/>
      <p:bold r:id="rId38"/>
      <p:italic r:id="rId39"/>
      <p:boldItalic r:id="rId40"/>
    </p:embeddedFont>
    <p:embeddedFont>
      <p:font typeface="Neo Sans Intel" panose="020B0504020202020204" pitchFamily="34" charset="0"/>
      <p:regular r:id="rId41"/>
      <p:italic r:id="rId42"/>
    </p:embeddedFont>
    <p:embeddedFont>
      <p:font typeface="Arial Narrow" panose="020B0606020202030204" pitchFamily="34" charset="0"/>
      <p:regular r:id="rId43"/>
      <p:bold r:id="rId44"/>
      <p:italic r:id="rId45"/>
      <p:boldItalic r:id="rId46"/>
    </p:embeddedFont>
    <p:embeddedFont>
      <p:font typeface="Neo Sans Intel Light" panose="020B0303020202020204" pitchFamily="34" charset="0"/>
      <p:regular r:id="rId47"/>
      <p:italic r:id="rId48"/>
    </p:embeddedFont>
    <p:embeddedFont>
      <p:font typeface="汉仪中圆简" panose="02010609000101010101" pitchFamily="49" charset="-122"/>
      <p:regular r:id="rId49"/>
    </p:embeddedFont>
    <p:embeddedFont>
      <p:font typeface="Verdana" panose="020B0604030504040204" pitchFamily="34" charset="0"/>
      <p:regular r:id="rId50"/>
      <p:bold r:id="rId51"/>
      <p:italic r:id="rId52"/>
      <p:boldItalic r:id="rId53"/>
    </p:embeddedFont>
    <p:embeddedFont>
      <p:font typeface="Lucida Grande" panose="020B0600040502020204" pitchFamily="34" charset="0"/>
      <p:regular r:id="rId54"/>
    </p:embeddedFont>
    <p:embeddedFont>
      <p:font typeface="MS PGothic" panose="020B0600070205080204" pitchFamily="34" charset="-128"/>
      <p:regular r:id="rId55"/>
    </p:embeddedFont>
    <p:embeddedFont>
      <p:font typeface="Neo Sans Intel Medium" panose="020B0604020202020204" pitchFamily="34" charset="0"/>
      <p:regular r:id="rId56"/>
      <p:italic r:id="rId57"/>
    </p:embeddedFont>
  </p:embeddedFontLst>
  <p:defaultTextStyle>
    <a:defPPr>
      <a:defRPr lang="en-US"/>
    </a:defPPr>
    <a:lvl1pPr marL="0" algn="l" defTabSz="1398758" rtl="0" eaLnBrk="1" latinLnBrk="0" hangingPunct="1">
      <a:defRPr sz="2753" kern="1200">
        <a:solidFill>
          <a:schemeClr val="tx1"/>
        </a:solidFill>
        <a:latin typeface="+mn-lt"/>
        <a:ea typeface="+mn-ea"/>
        <a:cs typeface="+mn-cs"/>
      </a:defRPr>
    </a:lvl1pPr>
    <a:lvl2pPr marL="699379" algn="l" defTabSz="1398758" rtl="0" eaLnBrk="1" latinLnBrk="0" hangingPunct="1">
      <a:defRPr sz="2753" kern="1200">
        <a:solidFill>
          <a:schemeClr val="tx1"/>
        </a:solidFill>
        <a:latin typeface="+mn-lt"/>
        <a:ea typeface="+mn-ea"/>
        <a:cs typeface="+mn-cs"/>
      </a:defRPr>
    </a:lvl2pPr>
    <a:lvl3pPr marL="1398758" algn="l" defTabSz="1398758" rtl="0" eaLnBrk="1" latinLnBrk="0" hangingPunct="1">
      <a:defRPr sz="2753" kern="1200">
        <a:solidFill>
          <a:schemeClr val="tx1"/>
        </a:solidFill>
        <a:latin typeface="+mn-lt"/>
        <a:ea typeface="+mn-ea"/>
        <a:cs typeface="+mn-cs"/>
      </a:defRPr>
    </a:lvl3pPr>
    <a:lvl4pPr marL="2098137" algn="l" defTabSz="1398758" rtl="0" eaLnBrk="1" latinLnBrk="0" hangingPunct="1">
      <a:defRPr sz="2753" kern="1200">
        <a:solidFill>
          <a:schemeClr val="tx1"/>
        </a:solidFill>
        <a:latin typeface="+mn-lt"/>
        <a:ea typeface="+mn-ea"/>
        <a:cs typeface="+mn-cs"/>
      </a:defRPr>
    </a:lvl4pPr>
    <a:lvl5pPr marL="2797515" algn="l" defTabSz="1398758" rtl="0" eaLnBrk="1" latinLnBrk="0" hangingPunct="1">
      <a:defRPr sz="2753" kern="1200">
        <a:solidFill>
          <a:schemeClr val="tx1"/>
        </a:solidFill>
        <a:latin typeface="+mn-lt"/>
        <a:ea typeface="+mn-ea"/>
        <a:cs typeface="+mn-cs"/>
      </a:defRPr>
    </a:lvl5pPr>
    <a:lvl6pPr marL="3496894" algn="l" defTabSz="1398758" rtl="0" eaLnBrk="1" latinLnBrk="0" hangingPunct="1">
      <a:defRPr sz="2753" kern="1200">
        <a:solidFill>
          <a:schemeClr val="tx1"/>
        </a:solidFill>
        <a:latin typeface="+mn-lt"/>
        <a:ea typeface="+mn-ea"/>
        <a:cs typeface="+mn-cs"/>
      </a:defRPr>
    </a:lvl6pPr>
    <a:lvl7pPr marL="4196273" algn="l" defTabSz="1398758" rtl="0" eaLnBrk="1" latinLnBrk="0" hangingPunct="1">
      <a:defRPr sz="2753" kern="1200">
        <a:solidFill>
          <a:schemeClr val="tx1"/>
        </a:solidFill>
        <a:latin typeface="+mn-lt"/>
        <a:ea typeface="+mn-ea"/>
        <a:cs typeface="+mn-cs"/>
      </a:defRPr>
    </a:lvl7pPr>
    <a:lvl8pPr marL="4895652" algn="l" defTabSz="1398758" rtl="0" eaLnBrk="1" latinLnBrk="0" hangingPunct="1">
      <a:defRPr sz="2753" kern="1200">
        <a:solidFill>
          <a:schemeClr val="tx1"/>
        </a:solidFill>
        <a:latin typeface="+mn-lt"/>
        <a:ea typeface="+mn-ea"/>
        <a:cs typeface="+mn-cs"/>
      </a:defRPr>
    </a:lvl8pPr>
    <a:lvl9pPr marL="5595031" algn="l" defTabSz="1398758" rtl="0" eaLnBrk="1" latinLnBrk="0" hangingPunct="1">
      <a:defRPr sz="27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8" userDrawn="1">
          <p15:clr>
            <a:srgbClr val="A4A3A4"/>
          </p15:clr>
        </p15:guide>
        <p15:guide id="2" pos="38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5" autoAdjust="0"/>
    <p:restoredTop sz="79352" autoAdjust="0"/>
  </p:normalViewPr>
  <p:slideViewPr>
    <p:cSldViewPr>
      <p:cViewPr varScale="1">
        <p:scale>
          <a:sx n="65" d="100"/>
          <a:sy n="65" d="100"/>
        </p:scale>
        <p:origin x="234" y="60"/>
      </p:cViewPr>
      <p:guideLst>
        <p:guide orient="horz" pos="1928"/>
        <p:guide pos="3855"/>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E3045FB-6301-4D44-821C-13C97DF2955A}" type="datetimeFigureOut">
              <a:rPr lang="en-US" smtClean="0"/>
              <a:t>9/9/2015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1EC176F-F454-4C4A-A276-A9C7F010E62F}" type="slidenum">
              <a:rPr lang="en-US" smtClean="0"/>
              <a:t>‹#›</a:t>
            </a:fld>
            <a:endParaRPr lang="en-US"/>
          </a:p>
        </p:txBody>
      </p:sp>
    </p:spTree>
    <p:extLst>
      <p:ext uri="{BB962C8B-B14F-4D97-AF65-F5344CB8AC3E}">
        <p14:creationId xmlns:p14="http://schemas.microsoft.com/office/powerpoint/2010/main" val="3304193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6FB9E4D-F01B-48F7-99F0-073B3673A1C6}" type="datetimeFigureOut">
              <a:rPr lang="en-US" smtClean="0"/>
              <a:t>9/9/2015</a:t>
            </a:fld>
            <a:endParaRPr lang="en-US"/>
          </a:p>
        </p:txBody>
      </p:sp>
      <p:sp>
        <p:nvSpPr>
          <p:cNvPr id="4" name="Slide Image Placeholder 3"/>
          <p:cNvSpPr>
            <a:spLocks noGrp="1" noRot="1" noChangeAspect="1"/>
          </p:cNvSpPr>
          <p:nvPr>
            <p:ph type="sldImg" idx="2"/>
          </p:nvPr>
        </p:nvSpPr>
        <p:spPr>
          <a:xfrm>
            <a:off x="19050" y="696913"/>
            <a:ext cx="69723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8D13A13-9131-4AEB-9184-341EAE029DF1}" type="slidenum">
              <a:rPr lang="en-US" smtClean="0"/>
              <a:t>‹#›</a:t>
            </a:fld>
            <a:endParaRPr lang="en-US"/>
          </a:p>
        </p:txBody>
      </p:sp>
    </p:spTree>
    <p:extLst>
      <p:ext uri="{BB962C8B-B14F-4D97-AF65-F5344CB8AC3E}">
        <p14:creationId xmlns:p14="http://schemas.microsoft.com/office/powerpoint/2010/main" val="1313364022"/>
      </p:ext>
    </p:extLst>
  </p:cSld>
  <p:clrMap bg1="lt1" tx1="dk1" bg2="lt2" tx2="dk2" accent1="accent1" accent2="accent2" accent3="accent3" accent4="accent4" accent5="accent5" accent6="accent6" hlink="hlink" folHlink="folHlink"/>
  <p:notesStyle>
    <a:lvl1pPr marL="0" algn="l" defTabSz="1398758" rtl="0" eaLnBrk="1" latinLnBrk="0" hangingPunct="1">
      <a:defRPr sz="1836" kern="1200">
        <a:solidFill>
          <a:schemeClr val="tx1"/>
        </a:solidFill>
        <a:latin typeface="+mn-lt"/>
        <a:ea typeface="+mn-ea"/>
        <a:cs typeface="+mn-cs"/>
      </a:defRPr>
    </a:lvl1pPr>
    <a:lvl2pPr marL="699379" algn="l" defTabSz="1398758" rtl="0" eaLnBrk="1" latinLnBrk="0" hangingPunct="1">
      <a:defRPr sz="1836" kern="1200">
        <a:solidFill>
          <a:schemeClr val="tx1"/>
        </a:solidFill>
        <a:latin typeface="+mn-lt"/>
        <a:ea typeface="+mn-ea"/>
        <a:cs typeface="+mn-cs"/>
      </a:defRPr>
    </a:lvl2pPr>
    <a:lvl3pPr marL="1398758" algn="l" defTabSz="1398758" rtl="0" eaLnBrk="1" latinLnBrk="0" hangingPunct="1">
      <a:defRPr sz="1836" kern="1200">
        <a:solidFill>
          <a:schemeClr val="tx1"/>
        </a:solidFill>
        <a:latin typeface="+mn-lt"/>
        <a:ea typeface="+mn-ea"/>
        <a:cs typeface="+mn-cs"/>
      </a:defRPr>
    </a:lvl3pPr>
    <a:lvl4pPr marL="2098137" algn="l" defTabSz="1398758" rtl="0" eaLnBrk="1" latinLnBrk="0" hangingPunct="1">
      <a:defRPr sz="1836" kern="1200">
        <a:solidFill>
          <a:schemeClr val="tx1"/>
        </a:solidFill>
        <a:latin typeface="+mn-lt"/>
        <a:ea typeface="+mn-ea"/>
        <a:cs typeface="+mn-cs"/>
      </a:defRPr>
    </a:lvl4pPr>
    <a:lvl5pPr marL="2797515" algn="l" defTabSz="1398758" rtl="0" eaLnBrk="1" latinLnBrk="0" hangingPunct="1">
      <a:defRPr sz="1836" kern="1200">
        <a:solidFill>
          <a:schemeClr val="tx1"/>
        </a:solidFill>
        <a:latin typeface="+mn-lt"/>
        <a:ea typeface="+mn-ea"/>
        <a:cs typeface="+mn-cs"/>
      </a:defRPr>
    </a:lvl5pPr>
    <a:lvl6pPr marL="3496894" algn="l" defTabSz="1398758" rtl="0" eaLnBrk="1" latinLnBrk="0" hangingPunct="1">
      <a:defRPr sz="1836" kern="1200">
        <a:solidFill>
          <a:schemeClr val="tx1"/>
        </a:solidFill>
        <a:latin typeface="+mn-lt"/>
        <a:ea typeface="+mn-ea"/>
        <a:cs typeface="+mn-cs"/>
      </a:defRPr>
    </a:lvl6pPr>
    <a:lvl7pPr marL="4196273" algn="l" defTabSz="1398758" rtl="0" eaLnBrk="1" latinLnBrk="0" hangingPunct="1">
      <a:defRPr sz="1836" kern="1200">
        <a:solidFill>
          <a:schemeClr val="tx1"/>
        </a:solidFill>
        <a:latin typeface="+mn-lt"/>
        <a:ea typeface="+mn-ea"/>
        <a:cs typeface="+mn-cs"/>
      </a:defRPr>
    </a:lvl7pPr>
    <a:lvl8pPr marL="4895652" algn="l" defTabSz="1398758" rtl="0" eaLnBrk="1" latinLnBrk="0" hangingPunct="1">
      <a:defRPr sz="1836" kern="1200">
        <a:solidFill>
          <a:schemeClr val="tx1"/>
        </a:solidFill>
        <a:latin typeface="+mn-lt"/>
        <a:ea typeface="+mn-ea"/>
        <a:cs typeface="+mn-cs"/>
      </a:defRPr>
    </a:lvl8pPr>
    <a:lvl9pPr marL="5595031" algn="l" defTabSz="1398758" rtl="0" eaLnBrk="1" latinLnBrk="0" hangingPunct="1">
      <a:defRPr sz="18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a:t>
            </a:fld>
            <a:endParaRPr lang="en-US"/>
          </a:p>
        </p:txBody>
      </p:sp>
    </p:spTree>
    <p:extLst>
      <p:ext uri="{BB962C8B-B14F-4D97-AF65-F5344CB8AC3E}">
        <p14:creationId xmlns:p14="http://schemas.microsoft.com/office/powerpoint/2010/main" val="163752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14</a:t>
            </a:fld>
            <a:endParaRPr lang="en-US"/>
          </a:p>
        </p:txBody>
      </p:sp>
    </p:spTree>
    <p:extLst>
      <p:ext uri="{BB962C8B-B14F-4D97-AF65-F5344CB8AC3E}">
        <p14:creationId xmlns:p14="http://schemas.microsoft.com/office/powerpoint/2010/main" val="151716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sz="1200" dirty="0" smtClean="0">
                <a:solidFill>
                  <a:schemeClr val="tx1">
                    <a:lumMod val="85000"/>
                    <a:lumOff val="15000"/>
                  </a:schemeClr>
                </a:solidFill>
              </a:rPr>
              <a:t>Strategy is a </a:t>
            </a:r>
            <a:r>
              <a:rPr lang="en-US" altLang="zh-CN" sz="1200" dirty="0" smtClean="0">
                <a:solidFill>
                  <a:srgbClr val="FF0000"/>
                </a:solidFill>
              </a:rPr>
              <a:t>logical argument </a:t>
            </a:r>
            <a:r>
              <a:rPr lang="en-US" altLang="zh-CN" sz="1200" dirty="0" smtClean="0">
                <a:solidFill>
                  <a:schemeClr val="tx1">
                    <a:lumMod val="85000"/>
                    <a:lumOff val="15000"/>
                  </a:schemeClr>
                </a:solidFill>
              </a:rPr>
              <a:t>for the creation and capture of </a:t>
            </a:r>
            <a:r>
              <a:rPr lang="en-US" altLang="zh-CN" sz="1200" dirty="0" smtClean="0">
                <a:solidFill>
                  <a:srgbClr val="FF0000"/>
                </a:solidFill>
              </a:rPr>
              <a:t>value</a:t>
            </a:r>
            <a:r>
              <a:rPr lang="en-US" altLang="zh-CN" sz="1200" dirty="0" smtClean="0">
                <a:solidFill>
                  <a:schemeClr val="tx1">
                    <a:lumMod val="85000"/>
                    <a:lumOff val="15000"/>
                  </a:schemeClr>
                </a:solidFill>
              </a:rPr>
              <a:t>.</a:t>
            </a:r>
          </a:p>
          <a:p>
            <a:r>
              <a:rPr lang="en-US" altLang="zh-CN" sz="1200" dirty="0" smtClean="0">
                <a:solidFill>
                  <a:schemeClr val="tx1">
                    <a:lumMod val="85000"/>
                    <a:lumOff val="15000"/>
                  </a:schemeClr>
                </a:solidFill>
              </a:rPr>
              <a:t>All arguments, and hence all strategies, rest on </a:t>
            </a:r>
            <a:r>
              <a:rPr lang="en-US" altLang="zh-CN" sz="1200" dirty="0" smtClean="0">
                <a:solidFill>
                  <a:srgbClr val="FF0000"/>
                </a:solidFill>
              </a:rPr>
              <a:t>assumptions</a:t>
            </a:r>
            <a:r>
              <a:rPr lang="en-US" altLang="zh-CN" sz="1200" dirty="0" smtClean="0">
                <a:solidFill>
                  <a:schemeClr val="tx1">
                    <a:lumMod val="85000"/>
                    <a:lumOff val="15000"/>
                  </a:schemeClr>
                </a:solidFill>
              </a:rPr>
              <a:t>. </a:t>
            </a:r>
          </a:p>
          <a:p>
            <a:r>
              <a:rPr lang="en-US" altLang="zh-CN" sz="1200" dirty="0" smtClean="0">
                <a:solidFill>
                  <a:schemeClr val="tx1">
                    <a:lumMod val="85000"/>
                    <a:lumOff val="15000"/>
                  </a:schemeClr>
                </a:solidFill>
              </a:rPr>
              <a:t>Strategy is an </a:t>
            </a:r>
            <a:r>
              <a:rPr lang="en-US" altLang="zh-CN" sz="1200" dirty="0" smtClean="0">
                <a:solidFill>
                  <a:srgbClr val="FF0000"/>
                </a:solidFill>
              </a:rPr>
              <a:t>iterative</a:t>
            </a:r>
            <a:r>
              <a:rPr lang="en-US" altLang="zh-CN" sz="1200" dirty="0" smtClean="0">
                <a:solidFill>
                  <a:schemeClr val="tx1">
                    <a:lumMod val="85000"/>
                    <a:lumOff val="15000"/>
                  </a:schemeClr>
                </a:solidFill>
              </a:rPr>
              <a:t> process of testing and revising your argument as your assumptions play out in the market.</a:t>
            </a: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15</a:t>
            </a:fld>
            <a:endParaRPr lang="en-US"/>
          </a:p>
        </p:txBody>
      </p:sp>
    </p:spTree>
    <p:extLst>
      <p:ext uri="{BB962C8B-B14F-4D97-AF65-F5344CB8AC3E}">
        <p14:creationId xmlns:p14="http://schemas.microsoft.com/office/powerpoint/2010/main" val="3758216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dirty="0" smtClean="0"/>
              <a:t>Stat:</a:t>
            </a:r>
            <a:r>
              <a:rPr lang="zh-CN" altLang="en-US" dirty="0" smtClean="0"/>
              <a:t>参数估计，对假设检验，评估模型的效果</a:t>
            </a:r>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16</a:t>
            </a:fld>
            <a:endParaRPr lang="en-US"/>
          </a:p>
        </p:txBody>
      </p:sp>
    </p:spTree>
    <p:extLst>
      <p:ext uri="{BB962C8B-B14F-4D97-AF65-F5344CB8AC3E}">
        <p14:creationId xmlns:p14="http://schemas.microsoft.com/office/powerpoint/2010/main" val="1592447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sql</a:t>
            </a:r>
            <a:r>
              <a:rPr lang="en-US" altLang="zh-CN" sz="1200" b="0" i="0" kern="1200" dirty="0" smtClean="0">
                <a:solidFill>
                  <a:schemeClr val="tx1"/>
                </a:solidFill>
                <a:effectLst/>
                <a:latin typeface="+mn-lt"/>
                <a:ea typeface="+mn-ea"/>
                <a:cs typeface="+mn-cs"/>
              </a:rPr>
              <a:t> linear algebra</a:t>
            </a:r>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17</a:t>
            </a:fld>
            <a:endParaRPr lang="en-US"/>
          </a:p>
        </p:txBody>
      </p:sp>
    </p:spTree>
    <p:extLst>
      <p:ext uri="{BB962C8B-B14F-4D97-AF65-F5344CB8AC3E}">
        <p14:creationId xmlns:p14="http://schemas.microsoft.com/office/powerpoint/2010/main" val="345676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dirty="0" smtClean="0"/>
              <a:t>Cost — which both </a:t>
            </a:r>
          </a:p>
          <a:p>
            <a:r>
              <a:rPr lang="en-US" altLang="zh-CN" dirty="0" smtClean="0"/>
              <a:t>developers and </a:t>
            </a:r>
          </a:p>
          <a:p>
            <a:r>
              <a:rPr lang="en-US" altLang="zh-CN" dirty="0" smtClean="0"/>
              <a:t>procurement </a:t>
            </a:r>
          </a:p>
          <a:p>
            <a:r>
              <a:rPr lang="en-US" altLang="zh-CN" dirty="0" smtClean="0"/>
              <a:t>specialists tend to </a:t>
            </a:r>
          </a:p>
          <a:p>
            <a:r>
              <a:rPr lang="en-US" altLang="zh-CN" dirty="0" smtClean="0"/>
              <a:t>pick when presented with a </a:t>
            </a:r>
            <a:r>
              <a:rPr lang="en-US" altLang="zh-CN" dirty="0" err="1" smtClean="0"/>
              <a:t>listof</a:t>
            </a:r>
            <a:r>
              <a:rPr lang="en-US" altLang="zh-CN" dirty="0" smtClean="0"/>
              <a:t> potential hindrances to </a:t>
            </a:r>
          </a:p>
          <a:p>
            <a:r>
              <a:rPr lang="en-US" altLang="zh-CN" dirty="0" smtClean="0"/>
              <a:t>undertaking any project — is less of a perceived problem now than </a:t>
            </a:r>
          </a:p>
          <a:p>
            <a:r>
              <a:rPr lang="en-US" altLang="zh-CN" dirty="0" smtClean="0"/>
              <a:t>ever before. When given an opportunity to choose low cost as a </a:t>
            </a:r>
          </a:p>
          <a:p>
            <a:r>
              <a:rPr lang="en-US" altLang="zh-CN" dirty="0" smtClean="0"/>
              <a:t>factor that would help </a:t>
            </a:r>
            <a:r>
              <a:rPr lang="en-US" altLang="zh-CN" dirty="0" err="1" smtClean="0"/>
              <a:t>purchaserschoose</a:t>
            </a:r>
            <a:r>
              <a:rPr lang="en-US" altLang="zh-CN" dirty="0" smtClean="0"/>
              <a:t> a Big Data product or </a:t>
            </a:r>
          </a:p>
          <a:p>
            <a:r>
              <a:rPr lang="en-US" altLang="zh-CN" dirty="0" smtClean="0"/>
              <a:t>vendor over its competition, only 16% of developers cited cost. </a:t>
            </a:r>
          </a:p>
          <a:p>
            <a:r>
              <a:rPr lang="en-US" altLang="zh-CN" dirty="0" smtClean="0"/>
              <a:t>Nearly 27% said the vendors participation in an open platform is far </a:t>
            </a:r>
          </a:p>
          <a:p>
            <a:r>
              <a:rPr lang="en-US" altLang="zh-CN" dirty="0" smtClean="0"/>
              <a:t>more beneficial.</a:t>
            </a:r>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18</a:t>
            </a:fld>
            <a:endParaRPr lang="en-US"/>
          </a:p>
        </p:txBody>
      </p:sp>
    </p:spTree>
    <p:extLst>
      <p:ext uri="{BB962C8B-B14F-4D97-AF65-F5344CB8AC3E}">
        <p14:creationId xmlns:p14="http://schemas.microsoft.com/office/powerpoint/2010/main" val="177825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华人李祥林（David X. Li）开创的一个用以评估违约相关性的公式</a:t>
            </a:r>
            <a:endParaRPr lang="en-US" altLang="zh-CN" sz="120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21</a:t>
            </a:fld>
            <a:endParaRPr lang="en-US"/>
          </a:p>
        </p:txBody>
      </p:sp>
    </p:spTree>
    <p:extLst>
      <p:ext uri="{BB962C8B-B14F-4D97-AF65-F5344CB8AC3E}">
        <p14:creationId xmlns:p14="http://schemas.microsoft.com/office/powerpoint/2010/main" val="158776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zh-CN" altLang="en-US" dirty="0" smtClean="0"/>
              <a:t>数据并行，模型并行，任务并行，考虑一致性，损失精度从而加大并行度，靠更多的数据把精度补回来，但收敛变慢</a:t>
            </a:r>
            <a:endParaRPr lang="en-US" altLang="zh-CN" dirty="0" smtClean="0"/>
          </a:p>
          <a:p>
            <a:r>
              <a:rPr lang="en-US" altLang="zh-CN" dirty="0" smtClean="0"/>
              <a:t>cache random disk sequential</a:t>
            </a:r>
          </a:p>
          <a:p>
            <a:r>
              <a:rPr lang="en-US" altLang="zh-CN" dirty="0" smtClean="0"/>
              <a:t>GC</a:t>
            </a: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22</a:t>
            </a:fld>
            <a:endParaRPr lang="en-US"/>
          </a:p>
        </p:txBody>
      </p:sp>
    </p:spTree>
    <p:extLst>
      <p:ext uri="{BB962C8B-B14F-4D97-AF65-F5344CB8AC3E}">
        <p14:creationId xmlns:p14="http://schemas.microsoft.com/office/powerpoint/2010/main" val="130309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深度学习将全面占领计算机视觉和语音识别领域；</a:t>
            </a:r>
            <a:r>
              <a:rPr lang="en-US" altLang="zh-CN" dirty="0" smtClean="0"/>
              <a:t>3</a:t>
            </a:r>
            <a:r>
              <a:rPr lang="zh-CN" altLang="en-US" dirty="0" smtClean="0"/>
              <a:t>）向量化表示的提出将对</a:t>
            </a:r>
            <a:r>
              <a:rPr lang="en-US" altLang="zh-CN" dirty="0" smtClean="0"/>
              <a:t>NLP</a:t>
            </a:r>
            <a:r>
              <a:rPr lang="zh-CN" altLang="en-US" dirty="0" smtClean="0"/>
              <a:t>领域产生重大影响，并将对机器翻译、网页搜索和对话系统等性能提升有所帮助</a:t>
            </a: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23</a:t>
            </a:fld>
            <a:endParaRPr lang="en-US"/>
          </a:p>
        </p:txBody>
      </p:sp>
    </p:spTree>
    <p:extLst>
      <p:ext uri="{BB962C8B-B14F-4D97-AF65-F5344CB8AC3E}">
        <p14:creationId xmlns:p14="http://schemas.microsoft.com/office/powerpoint/2010/main" val="249542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sz="1200" dirty="0" smtClean="0">
                <a:solidFill>
                  <a:schemeClr val="tx1">
                    <a:lumMod val="85000"/>
                    <a:lumOff val="15000"/>
                  </a:schemeClr>
                </a:solidFill>
              </a:rPr>
              <a:t>Strategy is a </a:t>
            </a:r>
            <a:r>
              <a:rPr lang="en-US" altLang="zh-CN" sz="1200" dirty="0" smtClean="0">
                <a:solidFill>
                  <a:srgbClr val="FF0000"/>
                </a:solidFill>
              </a:rPr>
              <a:t>logical argument </a:t>
            </a:r>
            <a:r>
              <a:rPr lang="en-US" altLang="zh-CN" sz="1200" dirty="0" smtClean="0">
                <a:solidFill>
                  <a:schemeClr val="tx1">
                    <a:lumMod val="85000"/>
                    <a:lumOff val="15000"/>
                  </a:schemeClr>
                </a:solidFill>
              </a:rPr>
              <a:t>for the creation and capture of </a:t>
            </a:r>
            <a:r>
              <a:rPr lang="en-US" altLang="zh-CN" sz="1200" dirty="0" smtClean="0">
                <a:solidFill>
                  <a:srgbClr val="FF0000"/>
                </a:solidFill>
              </a:rPr>
              <a:t>value</a:t>
            </a:r>
            <a:r>
              <a:rPr lang="en-US" altLang="zh-CN" sz="1200" dirty="0" smtClean="0">
                <a:solidFill>
                  <a:schemeClr val="tx1">
                    <a:lumMod val="85000"/>
                    <a:lumOff val="15000"/>
                  </a:schemeClr>
                </a:solidFill>
              </a:rPr>
              <a:t>.</a:t>
            </a:r>
          </a:p>
          <a:p>
            <a:r>
              <a:rPr lang="en-US" altLang="zh-CN" sz="1200" dirty="0" smtClean="0">
                <a:solidFill>
                  <a:schemeClr val="tx1">
                    <a:lumMod val="85000"/>
                    <a:lumOff val="15000"/>
                  </a:schemeClr>
                </a:solidFill>
              </a:rPr>
              <a:t>All arguments, and hence all strategies, rest on </a:t>
            </a:r>
            <a:r>
              <a:rPr lang="en-US" altLang="zh-CN" sz="1200" dirty="0" smtClean="0">
                <a:solidFill>
                  <a:srgbClr val="FF0000"/>
                </a:solidFill>
              </a:rPr>
              <a:t>assumptions</a:t>
            </a:r>
            <a:r>
              <a:rPr lang="en-US" altLang="zh-CN" sz="1200" dirty="0" smtClean="0">
                <a:solidFill>
                  <a:schemeClr val="tx1">
                    <a:lumMod val="85000"/>
                    <a:lumOff val="15000"/>
                  </a:schemeClr>
                </a:solidFill>
              </a:rPr>
              <a:t>. </a:t>
            </a:r>
          </a:p>
          <a:p>
            <a:r>
              <a:rPr lang="en-US" altLang="zh-CN" sz="1200" dirty="0" smtClean="0">
                <a:solidFill>
                  <a:schemeClr val="tx1">
                    <a:lumMod val="85000"/>
                    <a:lumOff val="15000"/>
                  </a:schemeClr>
                </a:solidFill>
              </a:rPr>
              <a:t>Strategy is an </a:t>
            </a:r>
            <a:r>
              <a:rPr lang="en-US" altLang="zh-CN" sz="1200" dirty="0" smtClean="0">
                <a:solidFill>
                  <a:srgbClr val="FF0000"/>
                </a:solidFill>
              </a:rPr>
              <a:t>iterative</a:t>
            </a:r>
            <a:r>
              <a:rPr lang="en-US" altLang="zh-CN" sz="1200" dirty="0" smtClean="0">
                <a:solidFill>
                  <a:schemeClr val="tx1">
                    <a:lumMod val="85000"/>
                    <a:lumOff val="15000"/>
                  </a:schemeClr>
                </a:solidFill>
              </a:rPr>
              <a:t> process of testing and revising your argument as your assumptions play out in the market.</a:t>
            </a: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27</a:t>
            </a:fld>
            <a:endParaRPr lang="en-US"/>
          </a:p>
        </p:txBody>
      </p:sp>
    </p:spTree>
    <p:extLst>
      <p:ext uri="{BB962C8B-B14F-4D97-AF65-F5344CB8AC3E}">
        <p14:creationId xmlns:p14="http://schemas.microsoft.com/office/powerpoint/2010/main" val="70254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pPr marL="171450" indent="-171450">
              <a:buFontTx/>
              <a:buChar char="-"/>
            </a:pPr>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28</a:t>
            </a:fld>
            <a:endParaRPr lang="en-US"/>
          </a:p>
        </p:txBody>
      </p:sp>
    </p:spTree>
    <p:extLst>
      <p:ext uri="{BB962C8B-B14F-4D97-AF65-F5344CB8AC3E}">
        <p14:creationId xmlns:p14="http://schemas.microsoft.com/office/powerpoint/2010/main" val="62044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2</a:t>
            </a:fld>
            <a:endParaRPr lang="en-US"/>
          </a:p>
        </p:txBody>
      </p:sp>
    </p:spTree>
    <p:extLst>
      <p:ext uri="{BB962C8B-B14F-4D97-AF65-F5344CB8AC3E}">
        <p14:creationId xmlns:p14="http://schemas.microsoft.com/office/powerpoint/2010/main" val="3933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sz="1200" dirty="0" smtClean="0">
                <a:solidFill>
                  <a:schemeClr val="tx1">
                    <a:lumMod val="85000"/>
                    <a:lumOff val="15000"/>
                  </a:schemeClr>
                </a:solidFill>
              </a:rPr>
              <a:t>Strategy is a </a:t>
            </a:r>
            <a:r>
              <a:rPr lang="en-US" altLang="zh-CN" sz="1200" dirty="0" smtClean="0">
                <a:solidFill>
                  <a:srgbClr val="FF0000"/>
                </a:solidFill>
              </a:rPr>
              <a:t>logical argument </a:t>
            </a:r>
            <a:r>
              <a:rPr lang="en-US" altLang="zh-CN" sz="1200" dirty="0" smtClean="0">
                <a:solidFill>
                  <a:schemeClr val="tx1">
                    <a:lumMod val="85000"/>
                    <a:lumOff val="15000"/>
                  </a:schemeClr>
                </a:solidFill>
              </a:rPr>
              <a:t>for the creation and capture of </a:t>
            </a:r>
            <a:r>
              <a:rPr lang="en-US" altLang="zh-CN" sz="1200" dirty="0" smtClean="0">
                <a:solidFill>
                  <a:srgbClr val="FF0000"/>
                </a:solidFill>
              </a:rPr>
              <a:t>value</a:t>
            </a:r>
            <a:r>
              <a:rPr lang="en-US" altLang="zh-CN" sz="1200" dirty="0" smtClean="0">
                <a:solidFill>
                  <a:schemeClr val="tx1">
                    <a:lumMod val="85000"/>
                    <a:lumOff val="15000"/>
                  </a:schemeClr>
                </a:solidFill>
              </a:rPr>
              <a:t>.</a:t>
            </a:r>
          </a:p>
          <a:p>
            <a:r>
              <a:rPr lang="en-US" altLang="zh-CN" sz="1200" dirty="0" smtClean="0">
                <a:solidFill>
                  <a:schemeClr val="tx1">
                    <a:lumMod val="85000"/>
                    <a:lumOff val="15000"/>
                  </a:schemeClr>
                </a:solidFill>
              </a:rPr>
              <a:t>All arguments, and hence all strategies, rest on </a:t>
            </a:r>
            <a:r>
              <a:rPr lang="en-US" altLang="zh-CN" sz="1200" dirty="0" smtClean="0">
                <a:solidFill>
                  <a:srgbClr val="FF0000"/>
                </a:solidFill>
              </a:rPr>
              <a:t>assumptions</a:t>
            </a:r>
            <a:r>
              <a:rPr lang="en-US" altLang="zh-CN" sz="1200" dirty="0" smtClean="0">
                <a:solidFill>
                  <a:schemeClr val="tx1">
                    <a:lumMod val="85000"/>
                    <a:lumOff val="15000"/>
                  </a:schemeClr>
                </a:solidFill>
              </a:rPr>
              <a:t>. </a:t>
            </a:r>
          </a:p>
          <a:p>
            <a:r>
              <a:rPr lang="en-US" altLang="zh-CN" sz="1200" dirty="0" smtClean="0">
                <a:solidFill>
                  <a:schemeClr val="tx1">
                    <a:lumMod val="85000"/>
                    <a:lumOff val="15000"/>
                  </a:schemeClr>
                </a:solidFill>
              </a:rPr>
              <a:t>Strategy is an </a:t>
            </a:r>
            <a:r>
              <a:rPr lang="en-US" altLang="zh-CN" sz="1200" dirty="0" smtClean="0">
                <a:solidFill>
                  <a:srgbClr val="FF0000"/>
                </a:solidFill>
              </a:rPr>
              <a:t>iterative</a:t>
            </a:r>
            <a:r>
              <a:rPr lang="en-US" altLang="zh-CN" sz="1200" dirty="0" smtClean="0">
                <a:solidFill>
                  <a:schemeClr val="tx1">
                    <a:lumMod val="85000"/>
                    <a:lumOff val="15000"/>
                  </a:schemeClr>
                </a:solidFill>
              </a:rPr>
              <a:t> process of testing and revising your argument as your assumptions play out in the market.</a:t>
            </a: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6</a:t>
            </a:fld>
            <a:endParaRPr lang="en-US"/>
          </a:p>
        </p:txBody>
      </p:sp>
    </p:spTree>
    <p:extLst>
      <p:ext uri="{BB962C8B-B14F-4D97-AF65-F5344CB8AC3E}">
        <p14:creationId xmlns:p14="http://schemas.microsoft.com/office/powerpoint/2010/main" val="308637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7</a:t>
            </a:fld>
            <a:endParaRPr lang="en-US"/>
          </a:p>
        </p:txBody>
      </p:sp>
    </p:spTree>
    <p:extLst>
      <p:ext uri="{BB962C8B-B14F-4D97-AF65-F5344CB8AC3E}">
        <p14:creationId xmlns:p14="http://schemas.microsoft.com/office/powerpoint/2010/main" val="2020544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9</a:t>
            </a:fld>
            <a:endParaRPr lang="en-US"/>
          </a:p>
        </p:txBody>
      </p:sp>
    </p:spTree>
    <p:extLst>
      <p:ext uri="{BB962C8B-B14F-4D97-AF65-F5344CB8AC3E}">
        <p14:creationId xmlns:p14="http://schemas.microsoft.com/office/powerpoint/2010/main" val="334798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Che</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Pingjue</a:t>
            </a:r>
            <a:r>
              <a:rPr lang="en-US" altLang="zh-CN" sz="1200" b="0" i="0" kern="1200" dirty="0" smtClean="0">
                <a:solidFill>
                  <a:schemeClr val="tx1"/>
                </a:solidFill>
                <a:effectLst/>
                <a:latin typeface="+mn-lt"/>
                <a:ea typeface="+mn-ea"/>
                <a:cs typeface="+mn-cs"/>
              </a:rPr>
              <a:t>: wireless data</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The limitation of data warehouses is that they store data from various sources in some specific static structures and categories that dictate the kind of analysis that is possible on that data, at the very point of entry.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This approach has started to fall apart in the world of big data discovery where it is very difficult to ascertain upfront all the intelligence and insights one would be able to derive from the variety of different sources, including proprietary databases, files, 3rd party tools to social media and web, that keep cropping up on a regular basis. While one may have some initial list of questions that they want answers to during the setup phase but the real questions only emerge when one starts analyzing the data. Ability to navigate from a starting question or data point to different directions, slicing and dicing the data in any ad-hoc way that the train-of-thought of analysis demands is essential for real data discovery.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en-US" altLang="zh-CN" dirty="0" smtClean="0"/>
              <a:t>When </a:t>
            </a:r>
            <a:r>
              <a:rPr lang="en-US" altLang="zh-CN" dirty="0" smtClean="0"/>
              <a:t>asked to identify a valid use case for Big Data and advanced </a:t>
            </a:r>
          </a:p>
          <a:p>
            <a:r>
              <a:rPr lang="en-US" altLang="zh-CN" dirty="0" smtClean="0"/>
              <a:t>analytics tools, some 57% of developers cited the ability to capture </a:t>
            </a:r>
          </a:p>
          <a:p>
            <a:r>
              <a:rPr lang="en-US" altLang="zh-CN" dirty="0" smtClean="0"/>
              <a:t>more kinds of information than was possible with a traditional </a:t>
            </a:r>
          </a:p>
          <a:p>
            <a:r>
              <a:rPr lang="en-US" altLang="zh-CN" dirty="0" smtClean="0"/>
              <a:t>relational database. But the ability to manage </a:t>
            </a:r>
            <a:r>
              <a:rPr lang="en-US" altLang="zh-CN" dirty="0" err="1" smtClean="0"/>
              <a:t>biggerdata</a:t>
            </a:r>
            <a:r>
              <a:rPr lang="en-US" altLang="zh-CN" dirty="0" smtClean="0"/>
              <a:t> was cited </a:t>
            </a:r>
          </a:p>
          <a:p>
            <a:r>
              <a:rPr lang="en-US" altLang="zh-CN" dirty="0" smtClean="0"/>
              <a:t>by only 13% of those same developers.</a:t>
            </a:r>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10</a:t>
            </a:fld>
            <a:endParaRPr lang="en-US"/>
          </a:p>
        </p:txBody>
      </p:sp>
    </p:spTree>
    <p:extLst>
      <p:ext uri="{BB962C8B-B14F-4D97-AF65-F5344CB8AC3E}">
        <p14:creationId xmlns:p14="http://schemas.microsoft.com/office/powerpoint/2010/main" val="186777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11</a:t>
            </a:fld>
            <a:endParaRPr lang="en-US"/>
          </a:p>
        </p:txBody>
      </p:sp>
    </p:spTree>
    <p:extLst>
      <p:ext uri="{BB962C8B-B14F-4D97-AF65-F5344CB8AC3E}">
        <p14:creationId xmlns:p14="http://schemas.microsoft.com/office/powerpoint/2010/main" val="384896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sz="1200" dirty="0" smtClean="0">
                <a:solidFill>
                  <a:schemeClr val="tx1">
                    <a:lumMod val="85000"/>
                    <a:lumOff val="15000"/>
                  </a:schemeClr>
                </a:solidFill>
              </a:rPr>
              <a:t>Strategy is a </a:t>
            </a:r>
            <a:r>
              <a:rPr lang="en-US" altLang="zh-CN" sz="1200" dirty="0" smtClean="0">
                <a:solidFill>
                  <a:srgbClr val="FF0000"/>
                </a:solidFill>
              </a:rPr>
              <a:t>logical argument </a:t>
            </a:r>
            <a:r>
              <a:rPr lang="en-US" altLang="zh-CN" sz="1200" dirty="0" smtClean="0">
                <a:solidFill>
                  <a:schemeClr val="tx1">
                    <a:lumMod val="85000"/>
                    <a:lumOff val="15000"/>
                  </a:schemeClr>
                </a:solidFill>
              </a:rPr>
              <a:t>for the creation and capture of </a:t>
            </a:r>
            <a:r>
              <a:rPr lang="en-US" altLang="zh-CN" sz="1200" dirty="0" smtClean="0">
                <a:solidFill>
                  <a:srgbClr val="FF0000"/>
                </a:solidFill>
              </a:rPr>
              <a:t>value</a:t>
            </a:r>
            <a:r>
              <a:rPr lang="en-US" altLang="zh-CN" sz="1200" dirty="0" smtClean="0">
                <a:solidFill>
                  <a:schemeClr val="tx1">
                    <a:lumMod val="85000"/>
                    <a:lumOff val="15000"/>
                  </a:schemeClr>
                </a:solidFill>
              </a:rPr>
              <a:t>.</a:t>
            </a:r>
          </a:p>
          <a:p>
            <a:r>
              <a:rPr lang="en-US" altLang="zh-CN" sz="1200" dirty="0" smtClean="0">
                <a:solidFill>
                  <a:schemeClr val="tx1">
                    <a:lumMod val="85000"/>
                    <a:lumOff val="15000"/>
                  </a:schemeClr>
                </a:solidFill>
              </a:rPr>
              <a:t>All arguments, and hence all strategies, rest on </a:t>
            </a:r>
            <a:r>
              <a:rPr lang="en-US" altLang="zh-CN" sz="1200" dirty="0" smtClean="0">
                <a:solidFill>
                  <a:srgbClr val="FF0000"/>
                </a:solidFill>
              </a:rPr>
              <a:t>assumptions</a:t>
            </a:r>
            <a:r>
              <a:rPr lang="en-US" altLang="zh-CN" sz="1200" dirty="0" smtClean="0">
                <a:solidFill>
                  <a:schemeClr val="tx1">
                    <a:lumMod val="85000"/>
                    <a:lumOff val="15000"/>
                  </a:schemeClr>
                </a:solidFill>
              </a:rPr>
              <a:t>. </a:t>
            </a:r>
          </a:p>
          <a:p>
            <a:r>
              <a:rPr lang="en-US" altLang="zh-CN" sz="1200" dirty="0" smtClean="0">
                <a:solidFill>
                  <a:schemeClr val="tx1">
                    <a:lumMod val="85000"/>
                    <a:lumOff val="15000"/>
                  </a:schemeClr>
                </a:solidFill>
              </a:rPr>
              <a:t>Strategy is an </a:t>
            </a:r>
            <a:r>
              <a:rPr lang="en-US" altLang="zh-CN" sz="1200" dirty="0" smtClean="0">
                <a:solidFill>
                  <a:srgbClr val="FF0000"/>
                </a:solidFill>
              </a:rPr>
              <a:t>iterative</a:t>
            </a:r>
            <a:r>
              <a:rPr lang="en-US" altLang="zh-CN" sz="1200" dirty="0" smtClean="0">
                <a:solidFill>
                  <a:schemeClr val="tx1">
                    <a:lumMod val="85000"/>
                    <a:lumOff val="15000"/>
                  </a:schemeClr>
                </a:solidFill>
              </a:rPr>
              <a:t> process of testing and revising your argument as your assumptions play out in the market.</a:t>
            </a:r>
          </a:p>
          <a:p>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12</a:t>
            </a:fld>
            <a:endParaRPr lang="en-US"/>
          </a:p>
        </p:txBody>
      </p:sp>
    </p:spTree>
    <p:extLst>
      <p:ext uri="{BB962C8B-B14F-4D97-AF65-F5344CB8AC3E}">
        <p14:creationId xmlns:p14="http://schemas.microsoft.com/office/powerpoint/2010/main" val="285387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p>
            <a:r>
              <a:rPr lang="en-US" altLang="zh-CN" dirty="0" smtClean="0"/>
              <a:t>When asked to identify the </a:t>
            </a:r>
            <a:r>
              <a:rPr lang="en-US" altLang="zh-CN" dirty="0" err="1" smtClean="0"/>
              <a:t>singlebiggest</a:t>
            </a:r>
            <a:r>
              <a:rPr lang="en-US" altLang="zh-CN" dirty="0" smtClean="0"/>
              <a:t> problem with which Big </a:t>
            </a:r>
          </a:p>
          <a:p>
            <a:r>
              <a:rPr lang="en-US" altLang="zh-CN" dirty="0" smtClean="0"/>
              <a:t>Data developers are faced today, nearly twice as many cited the </a:t>
            </a:r>
          </a:p>
          <a:p>
            <a:r>
              <a:rPr lang="en-US" altLang="zh-CN" dirty="0" smtClean="0"/>
              <a:t>quality of data being assessed than the volume of data being </a:t>
            </a:r>
          </a:p>
          <a:p>
            <a:r>
              <a:rPr lang="en-US" altLang="zh-CN" dirty="0" smtClean="0"/>
              <a:t>collected.</a:t>
            </a:r>
            <a:endParaRPr lang="zh-CN" altLang="en-US" dirty="0"/>
          </a:p>
        </p:txBody>
      </p:sp>
      <p:sp>
        <p:nvSpPr>
          <p:cNvPr id="4" name="Slide Number Placeholder 3"/>
          <p:cNvSpPr>
            <a:spLocks noGrp="1"/>
          </p:cNvSpPr>
          <p:nvPr>
            <p:ph type="sldNum" sz="quarter" idx="10"/>
          </p:nvPr>
        </p:nvSpPr>
        <p:spPr/>
        <p:txBody>
          <a:bodyPr/>
          <a:lstStyle/>
          <a:p>
            <a:fld id="{F8D13A13-9131-4AEB-9184-341EAE029DF1}" type="slidenum">
              <a:rPr lang="en-US" smtClean="0"/>
              <a:t>13</a:t>
            </a:fld>
            <a:endParaRPr lang="en-US"/>
          </a:p>
        </p:txBody>
      </p:sp>
    </p:spTree>
    <p:extLst>
      <p:ext uri="{BB962C8B-B14F-4D97-AF65-F5344CB8AC3E}">
        <p14:creationId xmlns:p14="http://schemas.microsoft.com/office/powerpoint/2010/main" val="278543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862" y="2668991"/>
            <a:ext cx="10288950" cy="1311794"/>
          </a:xfrm>
        </p:spPr>
        <p:txBody>
          <a:bodyPr lIns="0" rIns="0" anchor="b" anchorCtr="0">
            <a:normAutofit/>
          </a:bodyPr>
          <a:lstStyle>
            <a:lvl1pPr>
              <a:defRPr sz="3331" baseline="0">
                <a:solidFill>
                  <a:schemeClr val="bg1"/>
                </a:solidFill>
                <a:latin typeface="Neo Sans Intel Light"/>
                <a:cs typeface="Neo Sans Intel Light"/>
              </a:defRPr>
            </a:lvl1pPr>
          </a:lstStyle>
          <a:p>
            <a:r>
              <a:rPr lang="en-US" dirty="0" smtClean="0"/>
              <a:t>28pt Light Title of Presentation</a:t>
            </a:r>
            <a:br>
              <a:rPr lang="en-US" dirty="0" smtClean="0"/>
            </a:br>
            <a:r>
              <a:rPr lang="en-US" dirty="0" smtClean="0"/>
              <a:t>Title of Presentation Line Two</a:t>
            </a:r>
            <a:endParaRPr lang="en-US" dirty="0"/>
          </a:p>
        </p:txBody>
      </p:sp>
      <p:sp>
        <p:nvSpPr>
          <p:cNvPr id="3" name="Subtitle 2"/>
          <p:cNvSpPr>
            <a:spLocks noGrp="1"/>
          </p:cNvSpPr>
          <p:nvPr>
            <p:ph type="subTitle" idx="1" hasCustomPrompt="1"/>
          </p:nvPr>
        </p:nvSpPr>
        <p:spPr>
          <a:xfrm>
            <a:off x="609860" y="4150940"/>
            <a:ext cx="8473253" cy="1101008"/>
          </a:xfrm>
        </p:spPr>
        <p:txBody>
          <a:bodyPr lIns="0" rIns="0">
            <a:normAutofit/>
          </a:bodyPr>
          <a:lstStyle>
            <a:lvl1pPr marL="0" indent="0" algn="l">
              <a:buNone/>
              <a:defRPr sz="1428" baseline="0">
                <a:solidFill>
                  <a:schemeClr val="bg1"/>
                </a:solidFill>
                <a:latin typeface="Neo Sans Intel Medium"/>
                <a:cs typeface="Neo Sans Intel Medium"/>
              </a:defRPr>
            </a:lvl1pPr>
            <a:lvl2pPr marL="543963" indent="0" algn="ctr">
              <a:buNone/>
              <a:defRPr>
                <a:solidFill>
                  <a:schemeClr val="tx1">
                    <a:tint val="75000"/>
                  </a:schemeClr>
                </a:solidFill>
              </a:defRPr>
            </a:lvl2pPr>
            <a:lvl3pPr marL="1087926" indent="0" algn="ctr">
              <a:buNone/>
              <a:defRPr>
                <a:solidFill>
                  <a:schemeClr val="tx1">
                    <a:tint val="75000"/>
                  </a:schemeClr>
                </a:solidFill>
              </a:defRPr>
            </a:lvl3pPr>
            <a:lvl4pPr marL="1631889" indent="0" algn="ctr">
              <a:buNone/>
              <a:defRPr>
                <a:solidFill>
                  <a:schemeClr val="tx1">
                    <a:tint val="75000"/>
                  </a:schemeClr>
                </a:solidFill>
              </a:defRPr>
            </a:lvl4pPr>
            <a:lvl5pPr marL="2175852" indent="0" algn="ctr">
              <a:buNone/>
              <a:defRPr>
                <a:solidFill>
                  <a:schemeClr val="tx1">
                    <a:tint val="75000"/>
                  </a:schemeClr>
                </a:solidFill>
              </a:defRPr>
            </a:lvl5pPr>
            <a:lvl6pPr marL="2719815" indent="0" algn="ctr">
              <a:buNone/>
              <a:defRPr>
                <a:solidFill>
                  <a:schemeClr val="tx1">
                    <a:tint val="75000"/>
                  </a:schemeClr>
                </a:solidFill>
              </a:defRPr>
            </a:lvl6pPr>
            <a:lvl7pPr marL="3263777" indent="0" algn="ctr">
              <a:buNone/>
              <a:defRPr>
                <a:solidFill>
                  <a:schemeClr val="tx1">
                    <a:tint val="75000"/>
                  </a:schemeClr>
                </a:solidFill>
              </a:defRPr>
            </a:lvl7pPr>
            <a:lvl8pPr marL="3807741" indent="0" algn="ctr">
              <a:buNone/>
              <a:defRPr>
                <a:solidFill>
                  <a:schemeClr val="tx1">
                    <a:tint val="75000"/>
                  </a:schemeClr>
                </a:solidFill>
              </a:defRPr>
            </a:lvl8pPr>
            <a:lvl9pPr marL="4351704" indent="0" algn="ctr">
              <a:buNone/>
              <a:defRPr>
                <a:solidFill>
                  <a:schemeClr val="tx1">
                    <a:tint val="75000"/>
                  </a:schemeClr>
                </a:solidFill>
              </a:defRPr>
            </a:lvl9pPr>
          </a:lstStyle>
          <a:p>
            <a:r>
              <a:rPr lang="en-US" dirty="0" smtClean="0"/>
              <a:t>12pt Medium Subhead, Date, Etc.</a:t>
            </a:r>
            <a:endParaRPr lang="en-US" dirty="0"/>
          </a:p>
        </p:txBody>
      </p:sp>
      <p:pic>
        <p:nvPicPr>
          <p:cNvPr id="10" name="Picture 3" descr="W:\Clients\Intel\PRODUCTION\2012_13_Production\ASSETS_LOGOS_2012-13\Assets_Complete_2012-13\ PEEL AWAY\Intel_Peels\Intel_Peels_RGB\Peel_rgb_png\peel_rt_btm_drkBlue_rgb_216.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30241" y="4801669"/>
            <a:ext cx="1909382" cy="13122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5976" y="1155965"/>
            <a:ext cx="3269470" cy="905280"/>
          </a:xfrm>
          <a:prstGeom prst="rect">
            <a:avLst/>
          </a:prstGeom>
        </p:spPr>
      </p:pic>
    </p:spTree>
    <p:extLst>
      <p:ext uri="{BB962C8B-B14F-4D97-AF65-F5344CB8AC3E}">
        <p14:creationId xmlns:p14="http://schemas.microsoft.com/office/powerpoint/2010/main" val="32198138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Blue Section Break">
    <p:bg>
      <p:bgPr>
        <a:solidFill>
          <a:schemeClr val="accent1"/>
        </a:solidFill>
        <a:effectLst/>
      </p:bgPr>
    </p:bg>
    <p:spTree>
      <p:nvGrpSpPr>
        <p:cNvPr id="1" name=""/>
        <p:cNvGrpSpPr/>
        <p:nvPr/>
      </p:nvGrpSpPr>
      <p:grpSpPr>
        <a:xfrm>
          <a:off x="0" y="0"/>
          <a:ext cx="0" cy="0"/>
          <a:chOff x="0" y="0"/>
          <a:chExt cx="0" cy="0"/>
        </a:xfrm>
      </p:grpSpPr>
      <p:sp>
        <p:nvSpPr>
          <p:cNvPr id="7" name="Freeform 6"/>
          <p:cNvSpPr/>
          <p:nvPr userDrawn="1"/>
        </p:nvSpPr>
        <p:spPr>
          <a:xfrm>
            <a:off x="0" y="5708817"/>
            <a:ext cx="12239625" cy="410998"/>
          </a:xfrm>
          <a:custGeom>
            <a:avLst/>
            <a:gdLst>
              <a:gd name="connsiteX0" fmla="*/ 9155339 w 9162317"/>
              <a:gd name="connsiteY0" fmla="*/ 0 h 460573"/>
              <a:gd name="connsiteX1" fmla="*/ 8352851 w 9162317"/>
              <a:gd name="connsiteY1" fmla="*/ 6978 h 460573"/>
              <a:gd name="connsiteX2" fmla="*/ 7829490 w 9162317"/>
              <a:gd name="connsiteY2" fmla="*/ 314027 h 460573"/>
              <a:gd name="connsiteX3" fmla="*/ 0 w 9162317"/>
              <a:gd name="connsiteY3" fmla="*/ 307048 h 460573"/>
              <a:gd name="connsiteX4" fmla="*/ 0 w 9162317"/>
              <a:gd name="connsiteY4" fmla="*/ 460573 h 460573"/>
              <a:gd name="connsiteX5" fmla="*/ 9162317 w 9162317"/>
              <a:gd name="connsiteY5" fmla="*/ 453594 h 460573"/>
              <a:gd name="connsiteX6" fmla="*/ 9155339 w 9162317"/>
              <a:gd name="connsiteY6" fmla="*/ 0 h 46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2317" h="460573">
                <a:moveTo>
                  <a:pt x="9155339" y="0"/>
                </a:moveTo>
                <a:lnTo>
                  <a:pt x="8352851" y="6978"/>
                </a:lnTo>
                <a:lnTo>
                  <a:pt x="7829490" y="314027"/>
                </a:lnTo>
                <a:lnTo>
                  <a:pt x="0" y="307048"/>
                </a:lnTo>
                <a:lnTo>
                  <a:pt x="0" y="460573"/>
                </a:lnTo>
                <a:lnTo>
                  <a:pt x="9162317" y="453594"/>
                </a:lnTo>
                <a:lnTo>
                  <a:pt x="9155339"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43963"/>
            <a:endParaRPr lang="en-US" sz="2142">
              <a:solidFill>
                <a:prstClr val="white"/>
              </a:solidFill>
            </a:endParaRPr>
          </a:p>
        </p:txBody>
      </p:sp>
      <p:sp>
        <p:nvSpPr>
          <p:cNvPr id="2" name="Title 1"/>
          <p:cNvSpPr>
            <a:spLocks noGrp="1"/>
          </p:cNvSpPr>
          <p:nvPr>
            <p:ph type="title" hasCustomPrompt="1"/>
          </p:nvPr>
        </p:nvSpPr>
        <p:spPr>
          <a:xfrm>
            <a:off x="609858" y="1927009"/>
            <a:ext cx="10403681" cy="1215463"/>
          </a:xfrm>
        </p:spPr>
        <p:txBody>
          <a:bodyPr anchor="b" anchorCtr="0">
            <a:normAutofit/>
          </a:bodyPr>
          <a:lstStyle>
            <a:lvl1pPr algn="l">
              <a:defRPr sz="3331" b="0" cap="none">
                <a:solidFill>
                  <a:schemeClr val="bg1"/>
                </a:solidFill>
                <a:latin typeface="Neo Sans Intel Light"/>
                <a:cs typeface="Neo Sans Intel Light"/>
              </a:defRPr>
            </a:lvl1pPr>
          </a:lstStyle>
          <a:p>
            <a:r>
              <a:rPr lang="en-US" dirty="0" smtClean="0"/>
              <a:t>28pt Light Text</a:t>
            </a:r>
            <a:endParaRPr lang="en-US" dirty="0"/>
          </a:p>
        </p:txBody>
      </p:sp>
      <p:sp>
        <p:nvSpPr>
          <p:cNvPr id="3" name="Text Placeholder 2"/>
          <p:cNvSpPr>
            <a:spLocks noGrp="1"/>
          </p:cNvSpPr>
          <p:nvPr>
            <p:ph type="body" idx="1" hasCustomPrompt="1"/>
          </p:nvPr>
        </p:nvSpPr>
        <p:spPr>
          <a:xfrm>
            <a:off x="609858" y="3275175"/>
            <a:ext cx="10403681" cy="1338708"/>
          </a:xfrm>
        </p:spPr>
        <p:txBody>
          <a:bodyPr anchor="t" anchorCtr="0">
            <a:normAutofit/>
          </a:bodyPr>
          <a:lstStyle>
            <a:lvl1pPr marL="0" indent="0">
              <a:buNone/>
              <a:defRPr sz="1428">
                <a:solidFill>
                  <a:schemeClr val="accent3"/>
                </a:solidFill>
                <a:latin typeface="Neo Sans Intel Medium"/>
                <a:cs typeface="Neo Sans Intel Medium"/>
              </a:defRPr>
            </a:lvl1pPr>
            <a:lvl2pPr marL="543963" indent="0">
              <a:buNone/>
              <a:defRPr sz="2142">
                <a:solidFill>
                  <a:schemeClr val="tx1">
                    <a:tint val="75000"/>
                  </a:schemeClr>
                </a:solidFill>
              </a:defRPr>
            </a:lvl2pPr>
            <a:lvl3pPr marL="1087926" indent="0">
              <a:buNone/>
              <a:defRPr sz="1904">
                <a:solidFill>
                  <a:schemeClr val="tx1">
                    <a:tint val="75000"/>
                  </a:schemeClr>
                </a:solidFill>
              </a:defRPr>
            </a:lvl3pPr>
            <a:lvl4pPr marL="1631889" indent="0">
              <a:buNone/>
              <a:defRPr sz="1666">
                <a:solidFill>
                  <a:schemeClr val="tx1">
                    <a:tint val="75000"/>
                  </a:schemeClr>
                </a:solidFill>
              </a:defRPr>
            </a:lvl4pPr>
            <a:lvl5pPr marL="2175852" indent="0">
              <a:buNone/>
              <a:defRPr sz="1666">
                <a:solidFill>
                  <a:schemeClr val="tx1">
                    <a:tint val="75000"/>
                  </a:schemeClr>
                </a:solidFill>
              </a:defRPr>
            </a:lvl5pPr>
            <a:lvl6pPr marL="2719815" indent="0">
              <a:buNone/>
              <a:defRPr sz="1666">
                <a:solidFill>
                  <a:schemeClr val="tx1">
                    <a:tint val="75000"/>
                  </a:schemeClr>
                </a:solidFill>
              </a:defRPr>
            </a:lvl6pPr>
            <a:lvl7pPr marL="3263777" indent="0">
              <a:buNone/>
              <a:defRPr sz="1666">
                <a:solidFill>
                  <a:schemeClr val="tx1">
                    <a:tint val="75000"/>
                  </a:schemeClr>
                </a:solidFill>
              </a:defRPr>
            </a:lvl7pPr>
            <a:lvl8pPr marL="3807741" indent="0">
              <a:buNone/>
              <a:defRPr sz="1666">
                <a:solidFill>
                  <a:schemeClr val="tx1">
                    <a:tint val="75000"/>
                  </a:schemeClr>
                </a:solidFill>
              </a:defRPr>
            </a:lvl8pPr>
            <a:lvl9pPr marL="4351704" indent="0">
              <a:buNone/>
              <a:defRPr sz="1666">
                <a:solidFill>
                  <a:schemeClr val="tx1">
                    <a:tint val="75000"/>
                  </a:schemeClr>
                </a:solidFill>
              </a:defRPr>
            </a:lvl9pPr>
          </a:lstStyle>
          <a:p>
            <a:r>
              <a:rPr lang="en-US" dirty="0" smtClean="0"/>
              <a:t>12pt Medium Subhead</a:t>
            </a:r>
            <a:endParaRPr lang="en-US" dirty="0"/>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E2556C5-CE8C-6547-B838-EA80C61A4AF7}" type="slidenum">
              <a:rPr lang="en-US" smtClean="0">
                <a:solidFill>
                  <a:srgbClr val="0071C5"/>
                </a:solidFill>
              </a:rPr>
              <a:pPr/>
              <a:t>‹#›</a:t>
            </a:fld>
            <a:endParaRPr lang="en-US">
              <a:solidFill>
                <a:srgbClr val="0071C5"/>
              </a:solidFill>
            </a:endParaRPr>
          </a:p>
        </p:txBody>
      </p:sp>
      <p:cxnSp>
        <p:nvCxnSpPr>
          <p:cNvPr id="8" name="Straight Connector 7"/>
          <p:cNvCxnSpPr/>
          <p:nvPr userDrawn="1"/>
        </p:nvCxnSpPr>
        <p:spPr>
          <a:xfrm>
            <a:off x="11627644" y="5791162"/>
            <a:ext cx="0" cy="212495"/>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9" name="Picture 8" descr="int_lookins_hrz_rgb_blue.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054142" y="5768497"/>
            <a:ext cx="467274" cy="271993"/>
          </a:xfrm>
          <a:prstGeom prst="rect">
            <a:avLst/>
          </a:prstGeom>
        </p:spPr>
      </p:pic>
    </p:spTree>
    <p:extLst>
      <p:ext uri="{BB962C8B-B14F-4D97-AF65-F5344CB8AC3E}">
        <p14:creationId xmlns:p14="http://schemas.microsoft.com/office/powerpoint/2010/main" val="41817811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Blue Section Break Image">
    <p:bg>
      <p:bgPr>
        <a:solidFill>
          <a:schemeClr val="accent1"/>
        </a:solidFill>
        <a:effectLst/>
      </p:bgPr>
    </p:bg>
    <p:spTree>
      <p:nvGrpSpPr>
        <p:cNvPr id="1" name=""/>
        <p:cNvGrpSpPr/>
        <p:nvPr/>
      </p:nvGrpSpPr>
      <p:grpSpPr>
        <a:xfrm>
          <a:off x="0" y="0"/>
          <a:ext cx="0" cy="0"/>
          <a:chOff x="0" y="0"/>
          <a:chExt cx="0" cy="0"/>
        </a:xfrm>
      </p:grpSpPr>
      <p:sp>
        <p:nvSpPr>
          <p:cNvPr id="7" name="Freeform 6"/>
          <p:cNvSpPr/>
          <p:nvPr userDrawn="1"/>
        </p:nvSpPr>
        <p:spPr>
          <a:xfrm>
            <a:off x="0" y="5708817"/>
            <a:ext cx="12239625" cy="410998"/>
          </a:xfrm>
          <a:custGeom>
            <a:avLst/>
            <a:gdLst>
              <a:gd name="connsiteX0" fmla="*/ 9155339 w 9162317"/>
              <a:gd name="connsiteY0" fmla="*/ 0 h 460573"/>
              <a:gd name="connsiteX1" fmla="*/ 8352851 w 9162317"/>
              <a:gd name="connsiteY1" fmla="*/ 6978 h 460573"/>
              <a:gd name="connsiteX2" fmla="*/ 7829490 w 9162317"/>
              <a:gd name="connsiteY2" fmla="*/ 314027 h 460573"/>
              <a:gd name="connsiteX3" fmla="*/ 0 w 9162317"/>
              <a:gd name="connsiteY3" fmla="*/ 307048 h 460573"/>
              <a:gd name="connsiteX4" fmla="*/ 0 w 9162317"/>
              <a:gd name="connsiteY4" fmla="*/ 460573 h 460573"/>
              <a:gd name="connsiteX5" fmla="*/ 9162317 w 9162317"/>
              <a:gd name="connsiteY5" fmla="*/ 453594 h 460573"/>
              <a:gd name="connsiteX6" fmla="*/ 9155339 w 9162317"/>
              <a:gd name="connsiteY6" fmla="*/ 0 h 46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2317" h="460573">
                <a:moveTo>
                  <a:pt x="9155339" y="0"/>
                </a:moveTo>
                <a:lnTo>
                  <a:pt x="8352851" y="6978"/>
                </a:lnTo>
                <a:lnTo>
                  <a:pt x="7829490" y="314027"/>
                </a:lnTo>
                <a:lnTo>
                  <a:pt x="0" y="307048"/>
                </a:lnTo>
                <a:lnTo>
                  <a:pt x="0" y="460573"/>
                </a:lnTo>
                <a:lnTo>
                  <a:pt x="9162317" y="453594"/>
                </a:lnTo>
                <a:lnTo>
                  <a:pt x="9155339"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43963"/>
            <a:endParaRPr lang="en-US" sz="2142">
              <a:solidFill>
                <a:prstClr val="white"/>
              </a:solidFill>
            </a:endParaRPr>
          </a:p>
        </p:txBody>
      </p:sp>
      <p:sp>
        <p:nvSpPr>
          <p:cNvPr id="2" name="Title 1"/>
          <p:cNvSpPr>
            <a:spLocks noGrp="1"/>
          </p:cNvSpPr>
          <p:nvPr>
            <p:ph type="title" hasCustomPrompt="1"/>
          </p:nvPr>
        </p:nvSpPr>
        <p:spPr>
          <a:xfrm>
            <a:off x="609858" y="2562328"/>
            <a:ext cx="10403681" cy="1215463"/>
          </a:xfrm>
        </p:spPr>
        <p:txBody>
          <a:bodyPr anchor="b" anchorCtr="0">
            <a:normAutofit/>
          </a:bodyPr>
          <a:lstStyle>
            <a:lvl1pPr algn="l">
              <a:defRPr sz="3331" b="0" cap="none">
                <a:solidFill>
                  <a:schemeClr val="bg1"/>
                </a:solidFill>
                <a:latin typeface="Neo Sans Intel Light"/>
                <a:cs typeface="Neo Sans Intel Light"/>
              </a:defRPr>
            </a:lvl1pPr>
          </a:lstStyle>
          <a:p>
            <a:r>
              <a:rPr lang="en-US" dirty="0" smtClean="0"/>
              <a:t>28pt Light Text</a:t>
            </a:r>
            <a:endParaRPr lang="en-US" dirty="0"/>
          </a:p>
        </p:txBody>
      </p:sp>
      <p:sp>
        <p:nvSpPr>
          <p:cNvPr id="3" name="Text Placeholder 2"/>
          <p:cNvSpPr>
            <a:spLocks noGrp="1"/>
          </p:cNvSpPr>
          <p:nvPr>
            <p:ph type="body" idx="1" hasCustomPrompt="1"/>
          </p:nvPr>
        </p:nvSpPr>
        <p:spPr>
          <a:xfrm>
            <a:off x="609858" y="3910496"/>
            <a:ext cx="10403681" cy="1338708"/>
          </a:xfrm>
        </p:spPr>
        <p:txBody>
          <a:bodyPr anchor="t" anchorCtr="0">
            <a:normAutofit/>
          </a:bodyPr>
          <a:lstStyle>
            <a:lvl1pPr marL="0" indent="0">
              <a:buNone/>
              <a:defRPr sz="1428">
                <a:solidFill>
                  <a:schemeClr val="accent3"/>
                </a:solidFill>
                <a:latin typeface="Neo Sans Intel Medium"/>
                <a:cs typeface="Neo Sans Intel Medium"/>
              </a:defRPr>
            </a:lvl1pPr>
            <a:lvl2pPr marL="543963" indent="0">
              <a:buNone/>
              <a:defRPr sz="2142">
                <a:solidFill>
                  <a:schemeClr val="tx1">
                    <a:tint val="75000"/>
                  </a:schemeClr>
                </a:solidFill>
              </a:defRPr>
            </a:lvl2pPr>
            <a:lvl3pPr marL="1087926" indent="0">
              <a:buNone/>
              <a:defRPr sz="1904">
                <a:solidFill>
                  <a:schemeClr val="tx1">
                    <a:tint val="75000"/>
                  </a:schemeClr>
                </a:solidFill>
              </a:defRPr>
            </a:lvl3pPr>
            <a:lvl4pPr marL="1631889" indent="0">
              <a:buNone/>
              <a:defRPr sz="1666">
                <a:solidFill>
                  <a:schemeClr val="tx1">
                    <a:tint val="75000"/>
                  </a:schemeClr>
                </a:solidFill>
              </a:defRPr>
            </a:lvl4pPr>
            <a:lvl5pPr marL="2175852" indent="0">
              <a:buNone/>
              <a:defRPr sz="1666">
                <a:solidFill>
                  <a:schemeClr val="tx1">
                    <a:tint val="75000"/>
                  </a:schemeClr>
                </a:solidFill>
              </a:defRPr>
            </a:lvl5pPr>
            <a:lvl6pPr marL="2719815" indent="0">
              <a:buNone/>
              <a:defRPr sz="1666">
                <a:solidFill>
                  <a:schemeClr val="tx1">
                    <a:tint val="75000"/>
                  </a:schemeClr>
                </a:solidFill>
              </a:defRPr>
            </a:lvl6pPr>
            <a:lvl7pPr marL="3263777" indent="0">
              <a:buNone/>
              <a:defRPr sz="1666">
                <a:solidFill>
                  <a:schemeClr val="tx1">
                    <a:tint val="75000"/>
                  </a:schemeClr>
                </a:solidFill>
              </a:defRPr>
            </a:lvl7pPr>
            <a:lvl8pPr marL="3807741" indent="0">
              <a:buNone/>
              <a:defRPr sz="1666">
                <a:solidFill>
                  <a:schemeClr val="tx1">
                    <a:tint val="75000"/>
                  </a:schemeClr>
                </a:solidFill>
              </a:defRPr>
            </a:lvl8pPr>
            <a:lvl9pPr marL="4351704" indent="0">
              <a:buNone/>
              <a:defRPr sz="1666">
                <a:solidFill>
                  <a:schemeClr val="tx1">
                    <a:tint val="75000"/>
                  </a:schemeClr>
                </a:solidFill>
              </a:defRPr>
            </a:lvl9pPr>
          </a:lstStyle>
          <a:p>
            <a:r>
              <a:rPr lang="en-US" dirty="0" smtClean="0"/>
              <a:t>12pt Medium Subhead</a:t>
            </a:r>
            <a:endParaRPr lang="en-US" dirty="0"/>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E2556C5-CE8C-6547-B838-EA80C61A4AF7}" type="slidenum">
              <a:rPr lang="en-US" smtClean="0">
                <a:solidFill>
                  <a:srgbClr val="0071C5"/>
                </a:solidFill>
              </a:rPr>
              <a:pPr/>
              <a:t>‹#›</a:t>
            </a:fld>
            <a:endParaRPr lang="en-US">
              <a:solidFill>
                <a:srgbClr val="0071C5"/>
              </a:solidFill>
            </a:endParaRPr>
          </a:p>
        </p:txBody>
      </p:sp>
      <p:cxnSp>
        <p:nvCxnSpPr>
          <p:cNvPr id="8" name="Straight Connector 7"/>
          <p:cNvCxnSpPr/>
          <p:nvPr userDrawn="1"/>
        </p:nvCxnSpPr>
        <p:spPr>
          <a:xfrm>
            <a:off x="11627644" y="5791162"/>
            <a:ext cx="0" cy="212495"/>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9" name="Picture 8" descr="int_lookins_hrz_rgb_blue.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054142" y="5768497"/>
            <a:ext cx="467274" cy="271993"/>
          </a:xfrm>
          <a:prstGeom prst="rect">
            <a:avLst/>
          </a:prstGeom>
        </p:spPr>
      </p:pic>
    </p:spTree>
    <p:extLst>
      <p:ext uri="{BB962C8B-B14F-4D97-AF65-F5344CB8AC3E}">
        <p14:creationId xmlns:p14="http://schemas.microsoft.com/office/powerpoint/2010/main" val="7689359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ack Cover">
    <p:bg>
      <p:bgPr>
        <a:solidFill>
          <a:schemeClr val="accent1"/>
        </a:solidFill>
        <a:effectLst/>
      </p:bgPr>
    </p:bg>
    <p:spTree>
      <p:nvGrpSpPr>
        <p:cNvPr id="1" name=""/>
        <p:cNvGrpSpPr/>
        <p:nvPr/>
      </p:nvGrpSpPr>
      <p:grpSpPr>
        <a:xfrm>
          <a:off x="0" y="0"/>
          <a:ext cx="0" cy="0"/>
          <a:chOff x="0" y="0"/>
          <a:chExt cx="0" cy="0"/>
        </a:xfrm>
      </p:grpSpPr>
      <p:pic>
        <p:nvPicPr>
          <p:cNvPr id="8" name="Picture 7" descr="Intel_LookInside_white.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654692" y="2231059"/>
            <a:ext cx="3020605" cy="1650142"/>
          </a:xfrm>
          <a:prstGeom prst="rect">
            <a:avLst/>
          </a:prstGeom>
        </p:spPr>
      </p:pic>
    </p:spTree>
    <p:extLst>
      <p:ext uri="{BB962C8B-B14F-4D97-AF65-F5344CB8AC3E}">
        <p14:creationId xmlns:p14="http://schemas.microsoft.com/office/powerpoint/2010/main" val="27549346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7"/>
          <p:cNvSpPr>
            <a:spLocks noGrp="1"/>
          </p:cNvSpPr>
          <p:nvPr>
            <p:ph type="body" sz="quarter" idx="13"/>
          </p:nvPr>
        </p:nvSpPr>
        <p:spPr>
          <a:xfrm>
            <a:off x="473795" y="5462955"/>
            <a:ext cx="11292039" cy="109859"/>
          </a:xfrm>
        </p:spPr>
        <p:txBody>
          <a:bodyPr anchor="b">
            <a:spAutoFit/>
          </a:bodyPr>
          <a:lstStyle>
            <a:lvl1pPr marL="0" indent="0">
              <a:lnSpc>
                <a:spcPct val="75000"/>
              </a:lnSpc>
              <a:spcBef>
                <a:spcPts val="0"/>
              </a:spcBef>
              <a:buFont typeface="Arial" pitchFamily="34" charset="0"/>
              <a:buNone/>
              <a:defRPr sz="952">
                <a:solidFill>
                  <a:schemeClr val="bg1"/>
                </a:solidFill>
                <a:latin typeface="Arial Narrow" pitchFamily="34" charset="0"/>
              </a:defRPr>
            </a:lvl1pPr>
            <a:lvl2pPr marL="203986" indent="-135991">
              <a:defRPr sz="1071"/>
            </a:lvl2pPr>
            <a:lvl3pPr marL="407972" indent="-135991">
              <a:defRPr sz="1071"/>
            </a:lvl3pPr>
            <a:lvl4pPr marL="611959" indent="-135991">
              <a:defRPr sz="1071"/>
            </a:lvl4pPr>
            <a:lvl5pPr marL="815945" indent="-135991">
              <a:defRPr sz="1071"/>
            </a:lvl5pPr>
          </a:lstStyle>
          <a:p>
            <a:pPr lvl="0"/>
            <a:r>
              <a:rPr lang="en-US" smtClean="0"/>
              <a:t>Click to edit Master text styles</a:t>
            </a:r>
          </a:p>
        </p:txBody>
      </p:sp>
      <p:sp>
        <p:nvSpPr>
          <p:cNvPr id="4" name="Slide Number Placeholder 5"/>
          <p:cNvSpPr>
            <a:spLocks noGrp="1"/>
          </p:cNvSpPr>
          <p:nvPr>
            <p:ph type="sldNum" sz="quarter" idx="14"/>
          </p:nvPr>
        </p:nvSpPr>
        <p:spPr>
          <a:ln/>
        </p:spPr>
        <p:txBody>
          <a:bodyPr/>
          <a:lstStyle>
            <a:lvl1pPr>
              <a:defRPr/>
            </a:lvl1pPr>
          </a:lstStyle>
          <a:p>
            <a:pPr>
              <a:defRPr/>
            </a:pPr>
            <a:fld id="{9F5A7B63-E54E-4F29-8E5A-F12D682AA302}" type="slidenum">
              <a:rPr/>
              <a:pPr>
                <a:defRPr/>
              </a:pPr>
              <a:t>‹#›</a:t>
            </a:fld>
            <a:endParaRPr dirty="0"/>
          </a:p>
        </p:txBody>
      </p:sp>
    </p:spTree>
    <p:extLst>
      <p:ext uri="{BB962C8B-B14F-4D97-AF65-F5344CB8AC3E}">
        <p14:creationId xmlns:p14="http://schemas.microsoft.com/office/powerpoint/2010/main" val="136446407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7"/>
          <p:cNvSpPr>
            <a:spLocks noGrp="1"/>
          </p:cNvSpPr>
          <p:nvPr>
            <p:ph type="body" sz="quarter" idx="13"/>
          </p:nvPr>
        </p:nvSpPr>
        <p:spPr>
          <a:xfrm>
            <a:off x="473795" y="5462955"/>
            <a:ext cx="11292039" cy="109859"/>
          </a:xfrm>
        </p:spPr>
        <p:txBody>
          <a:bodyPr anchor="b">
            <a:spAutoFit/>
          </a:bodyPr>
          <a:lstStyle>
            <a:lvl1pPr marL="0" indent="0">
              <a:lnSpc>
                <a:spcPct val="75000"/>
              </a:lnSpc>
              <a:spcBef>
                <a:spcPts val="0"/>
              </a:spcBef>
              <a:buFont typeface="Arial" pitchFamily="34" charset="0"/>
              <a:buNone/>
              <a:defRPr sz="952">
                <a:solidFill>
                  <a:schemeClr val="bg1"/>
                </a:solidFill>
                <a:latin typeface="Arial Narrow" pitchFamily="34" charset="0"/>
              </a:defRPr>
            </a:lvl1pPr>
            <a:lvl2pPr marL="203986" indent="-135991">
              <a:defRPr sz="1071"/>
            </a:lvl2pPr>
            <a:lvl3pPr marL="407972" indent="-135991">
              <a:defRPr sz="1071"/>
            </a:lvl3pPr>
            <a:lvl4pPr marL="611959" indent="-135991">
              <a:defRPr sz="1071"/>
            </a:lvl4pPr>
            <a:lvl5pPr marL="815945" indent="-135991">
              <a:defRPr sz="1071"/>
            </a:lvl5pPr>
          </a:lstStyle>
          <a:p>
            <a:pPr lvl="0"/>
            <a:r>
              <a:rPr lang="en-US" smtClean="0"/>
              <a:t>Click to edit Master text styles</a:t>
            </a:r>
          </a:p>
        </p:txBody>
      </p:sp>
      <p:sp>
        <p:nvSpPr>
          <p:cNvPr id="4" name="Slide Number Placeholder 5"/>
          <p:cNvSpPr>
            <a:spLocks noGrp="1"/>
          </p:cNvSpPr>
          <p:nvPr>
            <p:ph type="sldNum" sz="quarter" idx="14"/>
          </p:nvPr>
        </p:nvSpPr>
        <p:spPr>
          <a:ln/>
        </p:spPr>
        <p:txBody>
          <a:bodyPr/>
          <a:lstStyle>
            <a:lvl1pPr>
              <a:defRPr/>
            </a:lvl1pPr>
          </a:lstStyle>
          <a:p>
            <a:pPr>
              <a:defRPr/>
            </a:pPr>
            <a:fld id="{9F5A7B63-E54E-4F29-8E5A-F12D682AA302}" type="slidenum">
              <a:rPr/>
              <a:pPr>
                <a:defRPr/>
              </a:pPr>
              <a:t>‹#›</a:t>
            </a:fld>
            <a:endParaRPr dirty="0"/>
          </a:p>
        </p:txBody>
      </p:sp>
    </p:spTree>
    <p:extLst>
      <p:ext uri="{BB962C8B-B14F-4D97-AF65-F5344CB8AC3E}">
        <p14:creationId xmlns:p14="http://schemas.microsoft.com/office/powerpoint/2010/main" val="111115859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7"/>
          <p:cNvSpPr>
            <a:spLocks noGrp="1"/>
          </p:cNvSpPr>
          <p:nvPr>
            <p:ph type="body" sz="quarter" idx="13"/>
          </p:nvPr>
        </p:nvSpPr>
        <p:spPr>
          <a:xfrm>
            <a:off x="473795" y="5462955"/>
            <a:ext cx="11292039" cy="109859"/>
          </a:xfrm>
        </p:spPr>
        <p:txBody>
          <a:bodyPr anchor="b">
            <a:spAutoFit/>
          </a:bodyPr>
          <a:lstStyle>
            <a:lvl1pPr marL="0" indent="0">
              <a:lnSpc>
                <a:spcPct val="75000"/>
              </a:lnSpc>
              <a:spcBef>
                <a:spcPts val="0"/>
              </a:spcBef>
              <a:buFont typeface="Arial" pitchFamily="34" charset="0"/>
              <a:buNone/>
              <a:defRPr sz="952">
                <a:solidFill>
                  <a:schemeClr val="bg1"/>
                </a:solidFill>
                <a:latin typeface="Arial Narrow" pitchFamily="34" charset="0"/>
              </a:defRPr>
            </a:lvl1pPr>
            <a:lvl2pPr marL="203986" indent="-135991">
              <a:defRPr sz="1071"/>
            </a:lvl2pPr>
            <a:lvl3pPr marL="407972" indent="-135991">
              <a:defRPr sz="1071"/>
            </a:lvl3pPr>
            <a:lvl4pPr marL="611959" indent="-135991">
              <a:defRPr sz="1071"/>
            </a:lvl4pPr>
            <a:lvl5pPr marL="815945" indent="-135991">
              <a:defRPr sz="1071"/>
            </a:lvl5pPr>
          </a:lstStyle>
          <a:p>
            <a:pPr lvl="0"/>
            <a:r>
              <a:rPr lang="en-US" smtClean="0"/>
              <a:t>Click to edit Master text styles</a:t>
            </a:r>
          </a:p>
        </p:txBody>
      </p:sp>
      <p:sp>
        <p:nvSpPr>
          <p:cNvPr id="4" name="Slide Number Placeholder 5"/>
          <p:cNvSpPr>
            <a:spLocks noGrp="1"/>
          </p:cNvSpPr>
          <p:nvPr>
            <p:ph type="sldNum" sz="quarter" idx="14"/>
          </p:nvPr>
        </p:nvSpPr>
        <p:spPr>
          <a:ln/>
        </p:spPr>
        <p:txBody>
          <a:bodyPr/>
          <a:lstStyle>
            <a:lvl1pPr>
              <a:defRPr/>
            </a:lvl1pPr>
          </a:lstStyle>
          <a:p>
            <a:pPr>
              <a:defRPr/>
            </a:pPr>
            <a:fld id="{9F5A7B63-E54E-4F29-8E5A-F12D682AA302}" type="slidenum">
              <a:rPr/>
              <a:pPr>
                <a:defRPr/>
              </a:pPr>
              <a:t>‹#›</a:t>
            </a:fld>
            <a:endParaRPr dirty="0"/>
          </a:p>
        </p:txBody>
      </p:sp>
    </p:spTree>
    <p:extLst>
      <p:ext uri="{BB962C8B-B14F-4D97-AF65-F5344CB8AC3E}">
        <p14:creationId xmlns:p14="http://schemas.microsoft.com/office/powerpoint/2010/main" val="234896512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7"/>
          <p:cNvSpPr>
            <a:spLocks noGrp="1"/>
          </p:cNvSpPr>
          <p:nvPr>
            <p:ph type="body" sz="quarter" idx="13"/>
          </p:nvPr>
        </p:nvSpPr>
        <p:spPr>
          <a:xfrm>
            <a:off x="473795" y="5462955"/>
            <a:ext cx="11292039" cy="109859"/>
          </a:xfrm>
        </p:spPr>
        <p:txBody>
          <a:bodyPr anchor="b">
            <a:spAutoFit/>
          </a:bodyPr>
          <a:lstStyle>
            <a:lvl1pPr marL="0" indent="0">
              <a:lnSpc>
                <a:spcPct val="75000"/>
              </a:lnSpc>
              <a:spcBef>
                <a:spcPts val="0"/>
              </a:spcBef>
              <a:buFont typeface="Arial" pitchFamily="34" charset="0"/>
              <a:buNone/>
              <a:defRPr sz="952">
                <a:solidFill>
                  <a:schemeClr val="bg1"/>
                </a:solidFill>
                <a:latin typeface="Arial Narrow" pitchFamily="34" charset="0"/>
              </a:defRPr>
            </a:lvl1pPr>
            <a:lvl2pPr marL="203986" indent="-135991">
              <a:defRPr sz="1071"/>
            </a:lvl2pPr>
            <a:lvl3pPr marL="407972" indent="-135991">
              <a:defRPr sz="1071"/>
            </a:lvl3pPr>
            <a:lvl4pPr marL="611959" indent="-135991">
              <a:defRPr sz="1071"/>
            </a:lvl4pPr>
            <a:lvl5pPr marL="815945" indent="-135991">
              <a:defRPr sz="1071"/>
            </a:lvl5pPr>
          </a:lstStyle>
          <a:p>
            <a:pPr lvl="0"/>
            <a:r>
              <a:rPr lang="en-US" smtClean="0"/>
              <a:t>Click to edit Master text styles</a:t>
            </a:r>
          </a:p>
        </p:txBody>
      </p:sp>
      <p:sp>
        <p:nvSpPr>
          <p:cNvPr id="4" name="Slide Number Placeholder 5"/>
          <p:cNvSpPr>
            <a:spLocks noGrp="1"/>
          </p:cNvSpPr>
          <p:nvPr>
            <p:ph type="sldNum" sz="quarter" idx="14"/>
          </p:nvPr>
        </p:nvSpPr>
        <p:spPr>
          <a:ln/>
        </p:spPr>
        <p:txBody>
          <a:bodyPr/>
          <a:lstStyle>
            <a:lvl1pPr>
              <a:defRPr/>
            </a:lvl1pPr>
          </a:lstStyle>
          <a:p>
            <a:pPr>
              <a:defRPr/>
            </a:pPr>
            <a:fld id="{9F5A7B63-E54E-4F29-8E5A-F12D682AA302}" type="slidenum">
              <a:rPr/>
              <a:pPr>
                <a:defRPr/>
              </a:pPr>
              <a:t>‹#›</a:t>
            </a:fld>
            <a:endParaRPr dirty="0"/>
          </a:p>
        </p:txBody>
      </p:sp>
    </p:spTree>
    <p:extLst>
      <p:ext uri="{BB962C8B-B14F-4D97-AF65-F5344CB8AC3E}">
        <p14:creationId xmlns:p14="http://schemas.microsoft.com/office/powerpoint/2010/main" val="150559466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ection Header">
    <p:bg>
      <p:bgPr>
        <a:gradFill>
          <a:gsLst>
            <a:gs pos="5000">
              <a:srgbClr val="00AEEF"/>
            </a:gs>
            <a:gs pos="95000">
              <a:srgbClr val="0071C5"/>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790" y="1742448"/>
            <a:ext cx="8934926" cy="2218434"/>
          </a:xfrm>
        </p:spPr>
        <p:txBody>
          <a:bodyPr anchor="ctr" anchorCtr="0">
            <a:normAutofit/>
          </a:bodyPr>
          <a:lstStyle>
            <a:lvl1pPr algn="l">
              <a:defRPr sz="4283" b="0">
                <a:solidFill>
                  <a:schemeClr val="tx1"/>
                </a:solidFill>
              </a:defRPr>
            </a:lvl1pPr>
          </a:lstStyle>
          <a:p>
            <a:r>
              <a:rPr lang="en-US" dirty="0" smtClean="0"/>
              <a:t>Click to edit title</a:t>
            </a:r>
            <a:endParaRPr lang="en-US" dirty="0"/>
          </a:p>
        </p:txBody>
      </p:sp>
      <p:sp>
        <p:nvSpPr>
          <p:cNvPr id="22" name="Slide Number Placeholder 5"/>
          <p:cNvSpPr>
            <a:spLocks noGrp="1"/>
          </p:cNvSpPr>
          <p:nvPr>
            <p:ph type="sldNum" sz="quarter" idx="4"/>
          </p:nvPr>
        </p:nvSpPr>
        <p:spPr>
          <a:xfrm>
            <a:off x="0" y="5901661"/>
            <a:ext cx="569908" cy="169995"/>
          </a:xfrm>
          <a:prstGeom prst="rect">
            <a:avLst/>
          </a:prstGeom>
        </p:spPr>
        <p:txBody>
          <a:bodyPr vert="horz" wrap="none" lIns="91440" tIns="45720" rIns="91440" bIns="45720" rtlCol="0" anchor="ctr" anchorCtr="0"/>
          <a:lstStyle>
            <a:lvl1pPr algn="l">
              <a:defRPr sz="952">
                <a:solidFill>
                  <a:schemeClr val="bg1"/>
                </a:solidFill>
                <a:latin typeface="+mn-lt"/>
              </a:defRPr>
            </a:lvl1pPr>
          </a:lstStyle>
          <a:p>
            <a:fld id="{39969FFF-D8E0-478D-B357-55EBBE181E19}"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97169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1984" y="2243932"/>
            <a:ext cx="6194444" cy="1215463"/>
          </a:xfrm>
        </p:spPr>
        <p:txBody>
          <a:bodyPr anchor="ctr" anchorCtr="0"/>
          <a:lstStyle>
            <a:lvl1pPr algn="l">
              <a:lnSpc>
                <a:spcPct val="100000"/>
              </a:lnSpc>
              <a:defRPr sz="4521" b="0" i="0" cap="none">
                <a:solidFill>
                  <a:srgbClr val="FFFFFF"/>
                </a:solidFill>
                <a:latin typeface="Neo Sans Intel"/>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702462" y="5928898"/>
            <a:ext cx="3869508" cy="146515"/>
          </a:xfrm>
          <a:prstGeom prst="rect">
            <a:avLst/>
          </a:prstGeom>
          <a:noFill/>
          <a:ln w="50800" algn="ctr">
            <a:noFill/>
            <a:miter lim="800000"/>
            <a:headEnd type="none" w="sm" len="sm"/>
            <a:tailEnd type="none" w="sm" len="sm"/>
          </a:ln>
          <a:effectLst/>
        </p:spPr>
        <p:txBody>
          <a:bodyPr wrap="square" lIns="0" tIns="0" rIns="0" bIns="0">
            <a:spAutoFit/>
          </a:bodyPr>
          <a:lstStyle/>
          <a:p>
            <a:pPr defTabSz="543963" eaLnBrk="0" fontAlgn="base" hangingPunct="0">
              <a:spcBef>
                <a:spcPct val="50000"/>
              </a:spcBef>
              <a:spcAft>
                <a:spcPct val="0"/>
              </a:spcAft>
              <a:defRPr/>
            </a:pPr>
            <a:r>
              <a:rPr lang="en-US" sz="952" dirty="0">
                <a:solidFill>
                  <a:srgbClr val="FFFFFF"/>
                </a:solidFill>
                <a:cs typeface="Neo Sans Intel"/>
              </a:rPr>
              <a:t>INTEL CONFIDENTIAL</a:t>
            </a:r>
          </a:p>
        </p:txBody>
      </p:sp>
      <p:sp>
        <p:nvSpPr>
          <p:cNvPr id="15" name="Rectangle 4"/>
          <p:cNvSpPr>
            <a:spLocks noGrp="1" noChangeArrowheads="1"/>
          </p:cNvSpPr>
          <p:nvPr>
            <p:ph type="sldNum" sz="quarter" idx="4"/>
          </p:nvPr>
        </p:nvSpPr>
        <p:spPr bwMode="auto">
          <a:xfrm>
            <a:off x="102008" y="5847821"/>
            <a:ext cx="556733" cy="27199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952" b="0">
                <a:solidFill>
                  <a:schemeClr val="bg1"/>
                </a:solidFill>
                <a:latin typeface="Neo Sans Intel Light" pitchFamily="34" charset="0"/>
                <a:ea typeface="MS PGothic" pitchFamily="34" charset="-128"/>
                <a:cs typeface="Arial" pitchFamily="34" charset="0"/>
              </a:defRPr>
            </a:lvl1pPr>
          </a:lstStyle>
          <a:p>
            <a:pPr fontAlgn="base">
              <a:spcBef>
                <a:spcPct val="0"/>
              </a:spcBef>
              <a:spcAft>
                <a:spcPct val="0"/>
              </a:spcAft>
              <a:defRPr/>
            </a:pPr>
            <a:fld id="{B44C7BE5-B578-44C2-B697-AD60B2F34A37}" type="slidenum">
              <a:rPr lang="ja-JP" altLang="en-US" smtClean="0">
                <a:solidFill>
                  <a:srgbClr val="FFFFFF"/>
                </a:solidFill>
              </a:rPr>
              <a:pPr fontAlgn="base">
                <a:spcBef>
                  <a:spcPct val="0"/>
                </a:spcBef>
                <a:spcAft>
                  <a:spcPct val="0"/>
                </a:spcAft>
                <a:defRPr/>
              </a:pPr>
              <a:t>‹#›</a:t>
            </a:fld>
            <a:endParaRPr lang="en-US" altLang="ja-JP" dirty="0">
              <a:solidFill>
                <a:srgbClr val="FFFFFF"/>
              </a:solidFill>
            </a:endParaRPr>
          </a:p>
        </p:txBody>
      </p:sp>
      <p:sp>
        <p:nvSpPr>
          <p:cNvPr id="8" name="Picture Placeholder 7"/>
          <p:cNvSpPr>
            <a:spLocks noGrp="1"/>
          </p:cNvSpPr>
          <p:nvPr>
            <p:ph type="pic" sz="quarter" idx="10"/>
          </p:nvPr>
        </p:nvSpPr>
        <p:spPr>
          <a:xfrm>
            <a:off x="7165284" y="0"/>
            <a:ext cx="5074345" cy="6119813"/>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43363656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1981" y="2243932"/>
            <a:ext cx="8669734" cy="1215463"/>
          </a:xfrm>
        </p:spPr>
        <p:txBody>
          <a:bodyPr anchor="ctr" anchorCtr="0"/>
          <a:lstStyle>
            <a:lvl1pPr algn="l">
              <a:lnSpc>
                <a:spcPct val="100000"/>
              </a:lnSpc>
              <a:defRPr sz="4521" b="0" i="0" cap="none">
                <a:solidFill>
                  <a:srgbClr val="FFFFFF"/>
                </a:solidFill>
                <a:latin typeface="Neo Sans Intel"/>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702462" y="5928898"/>
            <a:ext cx="3869508" cy="146515"/>
          </a:xfrm>
          <a:prstGeom prst="rect">
            <a:avLst/>
          </a:prstGeom>
          <a:noFill/>
          <a:ln w="50800" algn="ctr">
            <a:noFill/>
            <a:miter lim="800000"/>
            <a:headEnd type="none" w="sm" len="sm"/>
            <a:tailEnd type="none" w="sm" len="sm"/>
          </a:ln>
          <a:effectLst/>
        </p:spPr>
        <p:txBody>
          <a:bodyPr wrap="square" lIns="0" tIns="0" rIns="0" bIns="0">
            <a:spAutoFit/>
          </a:bodyPr>
          <a:lstStyle/>
          <a:p>
            <a:pPr defTabSz="543963" eaLnBrk="0" fontAlgn="base" hangingPunct="0">
              <a:spcBef>
                <a:spcPct val="50000"/>
              </a:spcBef>
              <a:spcAft>
                <a:spcPct val="0"/>
              </a:spcAft>
              <a:defRPr/>
            </a:pPr>
            <a:r>
              <a:rPr lang="en-US" sz="952" dirty="0">
                <a:solidFill>
                  <a:srgbClr val="FFFFFF"/>
                </a:solidFill>
                <a:cs typeface="Neo Sans Intel"/>
              </a:rPr>
              <a:t>INTEL CONFIDENTIAL</a:t>
            </a:r>
          </a:p>
        </p:txBody>
      </p:sp>
      <p:sp>
        <p:nvSpPr>
          <p:cNvPr id="15" name="Rectangle 4"/>
          <p:cNvSpPr>
            <a:spLocks noGrp="1" noChangeArrowheads="1"/>
          </p:cNvSpPr>
          <p:nvPr>
            <p:ph type="sldNum" sz="quarter" idx="4"/>
          </p:nvPr>
        </p:nvSpPr>
        <p:spPr bwMode="auto">
          <a:xfrm>
            <a:off x="102008" y="5847821"/>
            <a:ext cx="556733" cy="27199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952" b="0">
                <a:solidFill>
                  <a:schemeClr val="bg1"/>
                </a:solidFill>
                <a:latin typeface="Neo Sans Intel Light" pitchFamily="34" charset="0"/>
                <a:ea typeface="MS PGothic" pitchFamily="34" charset="-128"/>
                <a:cs typeface="Arial" pitchFamily="34" charset="0"/>
              </a:defRPr>
            </a:lvl1pPr>
          </a:lstStyle>
          <a:p>
            <a:pPr fontAlgn="base">
              <a:spcBef>
                <a:spcPct val="0"/>
              </a:spcBef>
              <a:spcAft>
                <a:spcPct val="0"/>
              </a:spcAft>
              <a:defRPr/>
            </a:pPr>
            <a:fld id="{B44C7BE5-B578-44C2-B697-AD60B2F34A37}" type="slidenum">
              <a:rPr lang="ja-JP" altLang="en-US" smtClean="0">
                <a:solidFill>
                  <a:srgbClr val="FFFFFF"/>
                </a:solidFill>
              </a:rPr>
              <a:pPr fontAlgn="base">
                <a:spcBef>
                  <a:spcPct val="0"/>
                </a:spcBef>
                <a:spcAft>
                  <a:spcPct val="0"/>
                </a:spcAft>
                <a:defRPr/>
              </a:pPr>
              <a:t>‹#›</a:t>
            </a:fld>
            <a:endParaRPr lang="en-US" altLang="ja-JP" dirty="0">
              <a:solidFill>
                <a:srgbClr val="FFFFFF"/>
              </a:solidFill>
            </a:endParaRPr>
          </a:p>
        </p:txBody>
      </p:sp>
    </p:spTree>
    <p:extLst>
      <p:ext uri="{BB962C8B-B14F-4D97-AF65-F5344CB8AC3E}">
        <p14:creationId xmlns:p14="http://schemas.microsoft.com/office/powerpoint/2010/main" val="86388542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862" y="2802828"/>
            <a:ext cx="10288950" cy="1311794"/>
          </a:xfrm>
        </p:spPr>
        <p:txBody>
          <a:bodyPr lIns="0" rIns="0" anchor="b" anchorCtr="0">
            <a:normAutofit/>
          </a:bodyPr>
          <a:lstStyle>
            <a:lvl1pPr>
              <a:defRPr sz="3331" baseline="0">
                <a:solidFill>
                  <a:schemeClr val="bg1"/>
                </a:solidFill>
                <a:latin typeface="Neo Sans Intel Light"/>
                <a:cs typeface="Neo Sans Intel Light"/>
              </a:defRPr>
            </a:lvl1pPr>
          </a:lstStyle>
          <a:p>
            <a:r>
              <a:rPr lang="en-US" dirty="0" smtClean="0"/>
              <a:t>28pt Light Title of Presentation</a:t>
            </a:r>
            <a:br>
              <a:rPr lang="en-US" dirty="0" smtClean="0"/>
            </a:br>
            <a:r>
              <a:rPr lang="en-US" dirty="0" smtClean="0"/>
              <a:t>Title of Presentation Line Two</a:t>
            </a:r>
            <a:endParaRPr lang="en-US" dirty="0"/>
          </a:p>
        </p:txBody>
      </p:sp>
      <p:sp>
        <p:nvSpPr>
          <p:cNvPr id="3" name="Subtitle 2"/>
          <p:cNvSpPr>
            <a:spLocks noGrp="1"/>
          </p:cNvSpPr>
          <p:nvPr>
            <p:ph type="subTitle" idx="1" hasCustomPrompt="1"/>
          </p:nvPr>
        </p:nvSpPr>
        <p:spPr>
          <a:xfrm>
            <a:off x="609860" y="4310944"/>
            <a:ext cx="8473253" cy="1101008"/>
          </a:xfrm>
        </p:spPr>
        <p:txBody>
          <a:bodyPr lIns="0" rIns="0">
            <a:normAutofit/>
          </a:bodyPr>
          <a:lstStyle>
            <a:lvl1pPr marL="0" indent="0" algn="l">
              <a:buNone/>
              <a:defRPr sz="1428" baseline="0">
                <a:solidFill>
                  <a:srgbClr val="FFDA00"/>
                </a:solidFill>
                <a:latin typeface="Neo Sans Intel Medium"/>
                <a:cs typeface="Neo Sans Intel Medium"/>
              </a:defRPr>
            </a:lvl1pPr>
            <a:lvl2pPr marL="543963" indent="0" algn="ctr">
              <a:buNone/>
              <a:defRPr>
                <a:solidFill>
                  <a:schemeClr val="tx1">
                    <a:tint val="75000"/>
                  </a:schemeClr>
                </a:solidFill>
              </a:defRPr>
            </a:lvl2pPr>
            <a:lvl3pPr marL="1087926" indent="0" algn="ctr">
              <a:buNone/>
              <a:defRPr>
                <a:solidFill>
                  <a:schemeClr val="tx1">
                    <a:tint val="75000"/>
                  </a:schemeClr>
                </a:solidFill>
              </a:defRPr>
            </a:lvl3pPr>
            <a:lvl4pPr marL="1631889" indent="0" algn="ctr">
              <a:buNone/>
              <a:defRPr>
                <a:solidFill>
                  <a:schemeClr val="tx1">
                    <a:tint val="75000"/>
                  </a:schemeClr>
                </a:solidFill>
              </a:defRPr>
            </a:lvl4pPr>
            <a:lvl5pPr marL="2175852" indent="0" algn="ctr">
              <a:buNone/>
              <a:defRPr>
                <a:solidFill>
                  <a:schemeClr val="tx1">
                    <a:tint val="75000"/>
                  </a:schemeClr>
                </a:solidFill>
              </a:defRPr>
            </a:lvl5pPr>
            <a:lvl6pPr marL="2719815" indent="0" algn="ctr">
              <a:buNone/>
              <a:defRPr>
                <a:solidFill>
                  <a:schemeClr val="tx1">
                    <a:tint val="75000"/>
                  </a:schemeClr>
                </a:solidFill>
              </a:defRPr>
            </a:lvl6pPr>
            <a:lvl7pPr marL="3263777" indent="0" algn="ctr">
              <a:buNone/>
              <a:defRPr>
                <a:solidFill>
                  <a:schemeClr val="tx1">
                    <a:tint val="75000"/>
                  </a:schemeClr>
                </a:solidFill>
              </a:defRPr>
            </a:lvl7pPr>
            <a:lvl8pPr marL="3807741" indent="0" algn="ctr">
              <a:buNone/>
              <a:defRPr>
                <a:solidFill>
                  <a:schemeClr val="tx1">
                    <a:tint val="75000"/>
                  </a:schemeClr>
                </a:solidFill>
              </a:defRPr>
            </a:lvl8pPr>
            <a:lvl9pPr marL="4351704" indent="0" algn="ctr">
              <a:buNone/>
              <a:defRPr>
                <a:solidFill>
                  <a:schemeClr val="tx1">
                    <a:tint val="75000"/>
                  </a:schemeClr>
                </a:solidFill>
              </a:defRPr>
            </a:lvl9pPr>
          </a:lstStyle>
          <a:p>
            <a:r>
              <a:rPr lang="en-US" dirty="0" smtClean="0"/>
              <a:t>12pt Medium Subhead, Date, Etc.</a:t>
            </a:r>
            <a:endParaRPr lang="en-US" dirty="0"/>
          </a:p>
        </p:txBody>
      </p:sp>
      <p:sp>
        <p:nvSpPr>
          <p:cNvPr id="5" name="Freeform 4"/>
          <p:cNvSpPr/>
          <p:nvPr userDrawn="1"/>
        </p:nvSpPr>
        <p:spPr>
          <a:xfrm>
            <a:off x="-9997" y="-13082"/>
            <a:ext cx="12250421" cy="632629"/>
          </a:xfrm>
          <a:custGeom>
            <a:avLst/>
            <a:gdLst>
              <a:gd name="connsiteX0" fmla="*/ 7471 w 9158942"/>
              <a:gd name="connsiteY0" fmla="*/ 0 h 911412"/>
              <a:gd name="connsiteX1" fmla="*/ 0 w 9158942"/>
              <a:gd name="connsiteY1" fmla="*/ 903941 h 911412"/>
              <a:gd name="connsiteX2" fmla="*/ 5393765 w 9158942"/>
              <a:gd name="connsiteY2" fmla="*/ 911412 h 911412"/>
              <a:gd name="connsiteX3" fmla="*/ 5909236 w 9158942"/>
              <a:gd name="connsiteY3" fmla="*/ 597647 h 911412"/>
              <a:gd name="connsiteX4" fmla="*/ 9151471 w 9158942"/>
              <a:gd name="connsiteY4" fmla="*/ 605118 h 911412"/>
              <a:gd name="connsiteX5" fmla="*/ 9158942 w 9158942"/>
              <a:gd name="connsiteY5" fmla="*/ 0 h 911412"/>
              <a:gd name="connsiteX6" fmla="*/ 7471 w 9158942"/>
              <a:gd name="connsiteY6" fmla="*/ 0 h 911412"/>
              <a:gd name="connsiteX0" fmla="*/ 7471 w 9158942"/>
              <a:gd name="connsiteY0" fmla="*/ 0 h 911412"/>
              <a:gd name="connsiteX1" fmla="*/ 0 w 9158942"/>
              <a:gd name="connsiteY1" fmla="*/ 903941 h 911412"/>
              <a:gd name="connsiteX2" fmla="*/ 5393765 w 9158942"/>
              <a:gd name="connsiteY2" fmla="*/ 911412 h 911412"/>
              <a:gd name="connsiteX3" fmla="*/ 5909236 w 9158942"/>
              <a:gd name="connsiteY3" fmla="*/ 597647 h 911412"/>
              <a:gd name="connsiteX4" fmla="*/ 9151471 w 9158942"/>
              <a:gd name="connsiteY4" fmla="*/ 591991 h 911412"/>
              <a:gd name="connsiteX5" fmla="*/ 9158942 w 9158942"/>
              <a:gd name="connsiteY5" fmla="*/ 0 h 911412"/>
              <a:gd name="connsiteX6" fmla="*/ 7471 w 9158942"/>
              <a:gd name="connsiteY6" fmla="*/ 0 h 911412"/>
              <a:gd name="connsiteX0" fmla="*/ 7471 w 9158942"/>
              <a:gd name="connsiteY0" fmla="*/ 0 h 911412"/>
              <a:gd name="connsiteX1" fmla="*/ 0 w 9158942"/>
              <a:gd name="connsiteY1" fmla="*/ 903941 h 911412"/>
              <a:gd name="connsiteX2" fmla="*/ 5393765 w 9158942"/>
              <a:gd name="connsiteY2" fmla="*/ 911412 h 911412"/>
              <a:gd name="connsiteX3" fmla="*/ 5909236 w 9158942"/>
              <a:gd name="connsiteY3" fmla="*/ 597647 h 911412"/>
              <a:gd name="connsiteX4" fmla="*/ 9148189 w 9158942"/>
              <a:gd name="connsiteY4" fmla="*/ 601837 h 911412"/>
              <a:gd name="connsiteX5" fmla="*/ 9158942 w 9158942"/>
              <a:gd name="connsiteY5" fmla="*/ 0 h 911412"/>
              <a:gd name="connsiteX6" fmla="*/ 7471 w 9158942"/>
              <a:gd name="connsiteY6" fmla="*/ 0 h 911412"/>
              <a:gd name="connsiteX0" fmla="*/ 7471 w 9148711"/>
              <a:gd name="connsiteY0" fmla="*/ 0 h 911412"/>
              <a:gd name="connsiteX1" fmla="*/ 0 w 9148711"/>
              <a:gd name="connsiteY1" fmla="*/ 903941 h 911412"/>
              <a:gd name="connsiteX2" fmla="*/ 5393765 w 9148711"/>
              <a:gd name="connsiteY2" fmla="*/ 911412 h 911412"/>
              <a:gd name="connsiteX3" fmla="*/ 5909236 w 9148711"/>
              <a:gd name="connsiteY3" fmla="*/ 597647 h 911412"/>
              <a:gd name="connsiteX4" fmla="*/ 9148189 w 9148711"/>
              <a:gd name="connsiteY4" fmla="*/ 601837 h 911412"/>
              <a:gd name="connsiteX5" fmla="*/ 9145816 w 9148711"/>
              <a:gd name="connsiteY5" fmla="*/ 0 h 911412"/>
              <a:gd name="connsiteX6" fmla="*/ 7471 w 9148711"/>
              <a:gd name="connsiteY6" fmla="*/ 0 h 911412"/>
              <a:gd name="connsiteX0" fmla="*/ 7471 w 9155661"/>
              <a:gd name="connsiteY0" fmla="*/ 0 h 911412"/>
              <a:gd name="connsiteX1" fmla="*/ 0 w 9155661"/>
              <a:gd name="connsiteY1" fmla="*/ 903941 h 911412"/>
              <a:gd name="connsiteX2" fmla="*/ 5393765 w 9155661"/>
              <a:gd name="connsiteY2" fmla="*/ 911412 h 911412"/>
              <a:gd name="connsiteX3" fmla="*/ 5909236 w 9155661"/>
              <a:gd name="connsiteY3" fmla="*/ 597647 h 911412"/>
              <a:gd name="connsiteX4" fmla="*/ 9148189 w 9155661"/>
              <a:gd name="connsiteY4" fmla="*/ 601837 h 911412"/>
              <a:gd name="connsiteX5" fmla="*/ 9155661 w 9155661"/>
              <a:gd name="connsiteY5" fmla="*/ 0 h 911412"/>
              <a:gd name="connsiteX6" fmla="*/ 7471 w 9155661"/>
              <a:gd name="connsiteY6" fmla="*/ 0 h 911412"/>
              <a:gd name="connsiteX0" fmla="*/ 7471 w 9158556"/>
              <a:gd name="connsiteY0" fmla="*/ 0 h 911412"/>
              <a:gd name="connsiteX1" fmla="*/ 0 w 9158556"/>
              <a:gd name="connsiteY1" fmla="*/ 903941 h 911412"/>
              <a:gd name="connsiteX2" fmla="*/ 5393765 w 9158556"/>
              <a:gd name="connsiteY2" fmla="*/ 911412 h 911412"/>
              <a:gd name="connsiteX3" fmla="*/ 5909236 w 9158556"/>
              <a:gd name="connsiteY3" fmla="*/ 597647 h 911412"/>
              <a:gd name="connsiteX4" fmla="*/ 9158034 w 9158556"/>
              <a:gd name="connsiteY4" fmla="*/ 598555 h 911412"/>
              <a:gd name="connsiteX5" fmla="*/ 9155661 w 9158556"/>
              <a:gd name="connsiteY5" fmla="*/ 0 h 911412"/>
              <a:gd name="connsiteX6" fmla="*/ 7471 w 9158556"/>
              <a:gd name="connsiteY6" fmla="*/ 0 h 911412"/>
              <a:gd name="connsiteX0" fmla="*/ 7471 w 9155661"/>
              <a:gd name="connsiteY0" fmla="*/ 0 h 911412"/>
              <a:gd name="connsiteX1" fmla="*/ 0 w 9155661"/>
              <a:gd name="connsiteY1" fmla="*/ 903941 h 911412"/>
              <a:gd name="connsiteX2" fmla="*/ 5393765 w 9155661"/>
              <a:gd name="connsiteY2" fmla="*/ 911412 h 911412"/>
              <a:gd name="connsiteX3" fmla="*/ 5909236 w 9155661"/>
              <a:gd name="connsiteY3" fmla="*/ 597647 h 911412"/>
              <a:gd name="connsiteX4" fmla="*/ 9151470 w 9155661"/>
              <a:gd name="connsiteY4" fmla="*/ 595274 h 911412"/>
              <a:gd name="connsiteX5" fmla="*/ 9155661 w 9155661"/>
              <a:gd name="connsiteY5" fmla="*/ 0 h 911412"/>
              <a:gd name="connsiteX6" fmla="*/ 7471 w 9155661"/>
              <a:gd name="connsiteY6" fmla="*/ 0 h 911412"/>
              <a:gd name="connsiteX0" fmla="*/ 522 w 9158557"/>
              <a:gd name="connsiteY0" fmla="*/ 0 h 911412"/>
              <a:gd name="connsiteX1" fmla="*/ 2896 w 9158557"/>
              <a:gd name="connsiteY1" fmla="*/ 903941 h 911412"/>
              <a:gd name="connsiteX2" fmla="*/ 5396661 w 9158557"/>
              <a:gd name="connsiteY2" fmla="*/ 911412 h 911412"/>
              <a:gd name="connsiteX3" fmla="*/ 5912132 w 9158557"/>
              <a:gd name="connsiteY3" fmla="*/ 597647 h 911412"/>
              <a:gd name="connsiteX4" fmla="*/ 9154366 w 9158557"/>
              <a:gd name="connsiteY4" fmla="*/ 595274 h 911412"/>
              <a:gd name="connsiteX5" fmla="*/ 9158557 w 9158557"/>
              <a:gd name="connsiteY5" fmla="*/ 0 h 911412"/>
              <a:gd name="connsiteX6" fmla="*/ 522 w 9158557"/>
              <a:gd name="connsiteY6" fmla="*/ 0 h 911412"/>
              <a:gd name="connsiteX0" fmla="*/ 522 w 9158557"/>
              <a:gd name="connsiteY0" fmla="*/ 0 h 917068"/>
              <a:gd name="connsiteX1" fmla="*/ 2896 w 9158557"/>
              <a:gd name="connsiteY1" fmla="*/ 917068 h 917068"/>
              <a:gd name="connsiteX2" fmla="*/ 5396661 w 9158557"/>
              <a:gd name="connsiteY2" fmla="*/ 911412 h 917068"/>
              <a:gd name="connsiteX3" fmla="*/ 5912132 w 9158557"/>
              <a:gd name="connsiteY3" fmla="*/ 597647 h 917068"/>
              <a:gd name="connsiteX4" fmla="*/ 9154366 w 9158557"/>
              <a:gd name="connsiteY4" fmla="*/ 595274 h 917068"/>
              <a:gd name="connsiteX5" fmla="*/ 9158557 w 9158557"/>
              <a:gd name="connsiteY5" fmla="*/ 0 h 917068"/>
              <a:gd name="connsiteX6" fmla="*/ 522 w 9158557"/>
              <a:gd name="connsiteY6" fmla="*/ 0 h 917068"/>
              <a:gd name="connsiteX0" fmla="*/ 522 w 9158557"/>
              <a:gd name="connsiteY0" fmla="*/ 0 h 911412"/>
              <a:gd name="connsiteX1" fmla="*/ 2896 w 9158557"/>
              <a:gd name="connsiteY1" fmla="*/ 910555 h 911412"/>
              <a:gd name="connsiteX2" fmla="*/ 5396661 w 9158557"/>
              <a:gd name="connsiteY2" fmla="*/ 911412 h 911412"/>
              <a:gd name="connsiteX3" fmla="*/ 5912132 w 9158557"/>
              <a:gd name="connsiteY3" fmla="*/ 597647 h 911412"/>
              <a:gd name="connsiteX4" fmla="*/ 9154366 w 9158557"/>
              <a:gd name="connsiteY4" fmla="*/ 595274 h 911412"/>
              <a:gd name="connsiteX5" fmla="*/ 9158557 w 9158557"/>
              <a:gd name="connsiteY5" fmla="*/ 0 h 911412"/>
              <a:gd name="connsiteX6" fmla="*/ 522 w 9158557"/>
              <a:gd name="connsiteY6" fmla="*/ 0 h 911412"/>
              <a:gd name="connsiteX0" fmla="*/ 80091 w 9155661"/>
              <a:gd name="connsiteY0" fmla="*/ 241917 h 911412"/>
              <a:gd name="connsiteX1" fmla="*/ 0 w 9155661"/>
              <a:gd name="connsiteY1" fmla="*/ 910555 h 911412"/>
              <a:gd name="connsiteX2" fmla="*/ 5393765 w 9155661"/>
              <a:gd name="connsiteY2" fmla="*/ 911412 h 911412"/>
              <a:gd name="connsiteX3" fmla="*/ 5909236 w 9155661"/>
              <a:gd name="connsiteY3" fmla="*/ 597647 h 911412"/>
              <a:gd name="connsiteX4" fmla="*/ 9151470 w 9155661"/>
              <a:gd name="connsiteY4" fmla="*/ 595274 h 911412"/>
              <a:gd name="connsiteX5" fmla="*/ 9155661 w 9155661"/>
              <a:gd name="connsiteY5" fmla="*/ 0 h 911412"/>
              <a:gd name="connsiteX6" fmla="*/ 80091 w 9155661"/>
              <a:gd name="connsiteY6" fmla="*/ 241917 h 911412"/>
              <a:gd name="connsiteX0" fmla="*/ 3124 w 9155661"/>
              <a:gd name="connsiteY0" fmla="*/ 175940 h 911412"/>
              <a:gd name="connsiteX1" fmla="*/ 0 w 9155661"/>
              <a:gd name="connsiteY1" fmla="*/ 910555 h 911412"/>
              <a:gd name="connsiteX2" fmla="*/ 5393765 w 9155661"/>
              <a:gd name="connsiteY2" fmla="*/ 911412 h 911412"/>
              <a:gd name="connsiteX3" fmla="*/ 5909236 w 9155661"/>
              <a:gd name="connsiteY3" fmla="*/ 597647 h 911412"/>
              <a:gd name="connsiteX4" fmla="*/ 9151470 w 9155661"/>
              <a:gd name="connsiteY4" fmla="*/ 595274 h 911412"/>
              <a:gd name="connsiteX5" fmla="*/ 9155661 w 9155661"/>
              <a:gd name="connsiteY5" fmla="*/ 0 h 911412"/>
              <a:gd name="connsiteX6" fmla="*/ 3124 w 9155661"/>
              <a:gd name="connsiteY6" fmla="*/ 175940 h 911412"/>
              <a:gd name="connsiteX0" fmla="*/ 3124 w 9155661"/>
              <a:gd name="connsiteY0" fmla="*/ 146617 h 911412"/>
              <a:gd name="connsiteX1" fmla="*/ 0 w 9155661"/>
              <a:gd name="connsiteY1" fmla="*/ 910555 h 911412"/>
              <a:gd name="connsiteX2" fmla="*/ 5393765 w 9155661"/>
              <a:gd name="connsiteY2" fmla="*/ 911412 h 911412"/>
              <a:gd name="connsiteX3" fmla="*/ 5909236 w 9155661"/>
              <a:gd name="connsiteY3" fmla="*/ 597647 h 911412"/>
              <a:gd name="connsiteX4" fmla="*/ 9151470 w 9155661"/>
              <a:gd name="connsiteY4" fmla="*/ 595274 h 911412"/>
              <a:gd name="connsiteX5" fmla="*/ 9155661 w 9155661"/>
              <a:gd name="connsiteY5" fmla="*/ 0 h 911412"/>
              <a:gd name="connsiteX6" fmla="*/ 3124 w 9155661"/>
              <a:gd name="connsiteY6" fmla="*/ 146617 h 911412"/>
              <a:gd name="connsiteX0" fmla="*/ 3124 w 9151521"/>
              <a:gd name="connsiteY0" fmla="*/ 0 h 764795"/>
              <a:gd name="connsiteX1" fmla="*/ 0 w 9151521"/>
              <a:gd name="connsiteY1" fmla="*/ 763938 h 764795"/>
              <a:gd name="connsiteX2" fmla="*/ 5393765 w 9151521"/>
              <a:gd name="connsiteY2" fmla="*/ 764795 h 764795"/>
              <a:gd name="connsiteX3" fmla="*/ 5909236 w 9151521"/>
              <a:gd name="connsiteY3" fmla="*/ 451030 h 764795"/>
              <a:gd name="connsiteX4" fmla="*/ 9151470 w 9151521"/>
              <a:gd name="connsiteY4" fmla="*/ 448657 h 764795"/>
              <a:gd name="connsiteX5" fmla="*/ 9067698 w 9151521"/>
              <a:gd name="connsiteY5" fmla="*/ 21992 h 764795"/>
              <a:gd name="connsiteX6" fmla="*/ 3124 w 9151521"/>
              <a:gd name="connsiteY6" fmla="*/ 0 h 764795"/>
              <a:gd name="connsiteX0" fmla="*/ 3124 w 9152065"/>
              <a:gd name="connsiteY0" fmla="*/ 0 h 764795"/>
              <a:gd name="connsiteX1" fmla="*/ 0 w 9152065"/>
              <a:gd name="connsiteY1" fmla="*/ 763938 h 764795"/>
              <a:gd name="connsiteX2" fmla="*/ 5393765 w 9152065"/>
              <a:gd name="connsiteY2" fmla="*/ 764795 h 764795"/>
              <a:gd name="connsiteX3" fmla="*/ 5909236 w 9152065"/>
              <a:gd name="connsiteY3" fmla="*/ 451030 h 764795"/>
              <a:gd name="connsiteX4" fmla="*/ 9151470 w 9152065"/>
              <a:gd name="connsiteY4" fmla="*/ 448657 h 764795"/>
              <a:gd name="connsiteX5" fmla="*/ 9150163 w 9152065"/>
              <a:gd name="connsiteY5" fmla="*/ 14661 h 764795"/>
              <a:gd name="connsiteX6" fmla="*/ 3124 w 9152065"/>
              <a:gd name="connsiteY6" fmla="*/ 0 h 764795"/>
              <a:gd name="connsiteX0" fmla="*/ 3124 w 9152065"/>
              <a:gd name="connsiteY0" fmla="*/ 0 h 764795"/>
              <a:gd name="connsiteX1" fmla="*/ 0 w 9152065"/>
              <a:gd name="connsiteY1" fmla="*/ 697960 h 764795"/>
              <a:gd name="connsiteX2" fmla="*/ 5393765 w 9152065"/>
              <a:gd name="connsiteY2" fmla="*/ 764795 h 764795"/>
              <a:gd name="connsiteX3" fmla="*/ 5909236 w 9152065"/>
              <a:gd name="connsiteY3" fmla="*/ 451030 h 764795"/>
              <a:gd name="connsiteX4" fmla="*/ 9151470 w 9152065"/>
              <a:gd name="connsiteY4" fmla="*/ 448657 h 764795"/>
              <a:gd name="connsiteX5" fmla="*/ 9150163 w 9152065"/>
              <a:gd name="connsiteY5" fmla="*/ 14661 h 764795"/>
              <a:gd name="connsiteX6" fmla="*/ 3124 w 9152065"/>
              <a:gd name="connsiteY6" fmla="*/ 0 h 764795"/>
              <a:gd name="connsiteX0" fmla="*/ 3124 w 9152065"/>
              <a:gd name="connsiteY0" fmla="*/ 0 h 706148"/>
              <a:gd name="connsiteX1" fmla="*/ 0 w 9152065"/>
              <a:gd name="connsiteY1" fmla="*/ 697960 h 706148"/>
              <a:gd name="connsiteX2" fmla="*/ 5476230 w 9152065"/>
              <a:gd name="connsiteY2" fmla="*/ 706148 h 706148"/>
              <a:gd name="connsiteX3" fmla="*/ 5909236 w 9152065"/>
              <a:gd name="connsiteY3" fmla="*/ 451030 h 706148"/>
              <a:gd name="connsiteX4" fmla="*/ 9151470 w 9152065"/>
              <a:gd name="connsiteY4" fmla="*/ 448657 h 706148"/>
              <a:gd name="connsiteX5" fmla="*/ 9150163 w 9152065"/>
              <a:gd name="connsiteY5" fmla="*/ 14661 h 706148"/>
              <a:gd name="connsiteX6" fmla="*/ 3124 w 9152065"/>
              <a:gd name="connsiteY6" fmla="*/ 0 h 706148"/>
              <a:gd name="connsiteX0" fmla="*/ 3124 w 9152065"/>
              <a:gd name="connsiteY0" fmla="*/ 7331 h 713479"/>
              <a:gd name="connsiteX1" fmla="*/ 0 w 9152065"/>
              <a:gd name="connsiteY1" fmla="*/ 705291 h 713479"/>
              <a:gd name="connsiteX2" fmla="*/ 5476230 w 9152065"/>
              <a:gd name="connsiteY2" fmla="*/ 713479 h 713479"/>
              <a:gd name="connsiteX3" fmla="*/ 5909236 w 9152065"/>
              <a:gd name="connsiteY3" fmla="*/ 458361 h 713479"/>
              <a:gd name="connsiteX4" fmla="*/ 9151470 w 9152065"/>
              <a:gd name="connsiteY4" fmla="*/ 455988 h 713479"/>
              <a:gd name="connsiteX5" fmla="*/ 9150163 w 9152065"/>
              <a:gd name="connsiteY5" fmla="*/ 0 h 713479"/>
              <a:gd name="connsiteX6" fmla="*/ 3124 w 9152065"/>
              <a:gd name="connsiteY6" fmla="*/ 7331 h 713479"/>
              <a:gd name="connsiteX0" fmla="*/ 3124 w 9152065"/>
              <a:gd name="connsiteY0" fmla="*/ 7331 h 705291"/>
              <a:gd name="connsiteX1" fmla="*/ 0 w 9152065"/>
              <a:gd name="connsiteY1" fmla="*/ 705291 h 705291"/>
              <a:gd name="connsiteX2" fmla="*/ 5487226 w 9152065"/>
              <a:gd name="connsiteY2" fmla="*/ 691487 h 705291"/>
              <a:gd name="connsiteX3" fmla="*/ 5909236 w 9152065"/>
              <a:gd name="connsiteY3" fmla="*/ 458361 h 705291"/>
              <a:gd name="connsiteX4" fmla="*/ 9151470 w 9152065"/>
              <a:gd name="connsiteY4" fmla="*/ 455988 h 705291"/>
              <a:gd name="connsiteX5" fmla="*/ 9150163 w 9152065"/>
              <a:gd name="connsiteY5" fmla="*/ 0 h 705291"/>
              <a:gd name="connsiteX6" fmla="*/ 3124 w 9152065"/>
              <a:gd name="connsiteY6" fmla="*/ 7331 h 705291"/>
              <a:gd name="connsiteX0" fmla="*/ 3124 w 9152065"/>
              <a:gd name="connsiteY0" fmla="*/ 7331 h 713479"/>
              <a:gd name="connsiteX1" fmla="*/ 0 w 9152065"/>
              <a:gd name="connsiteY1" fmla="*/ 705291 h 713479"/>
              <a:gd name="connsiteX2" fmla="*/ 5470733 w 9152065"/>
              <a:gd name="connsiteY2" fmla="*/ 713479 h 713479"/>
              <a:gd name="connsiteX3" fmla="*/ 5909236 w 9152065"/>
              <a:gd name="connsiteY3" fmla="*/ 458361 h 713479"/>
              <a:gd name="connsiteX4" fmla="*/ 9151470 w 9152065"/>
              <a:gd name="connsiteY4" fmla="*/ 455988 h 713479"/>
              <a:gd name="connsiteX5" fmla="*/ 9150163 w 9152065"/>
              <a:gd name="connsiteY5" fmla="*/ 0 h 713479"/>
              <a:gd name="connsiteX6" fmla="*/ 3124 w 9152065"/>
              <a:gd name="connsiteY6" fmla="*/ 7331 h 713479"/>
              <a:gd name="connsiteX0" fmla="*/ 3124 w 9152065"/>
              <a:gd name="connsiteY0" fmla="*/ 7331 h 705291"/>
              <a:gd name="connsiteX1" fmla="*/ 0 w 9152065"/>
              <a:gd name="connsiteY1" fmla="*/ 705291 h 705291"/>
              <a:gd name="connsiteX2" fmla="*/ 5470733 w 9152065"/>
              <a:gd name="connsiteY2" fmla="*/ 695319 h 705291"/>
              <a:gd name="connsiteX3" fmla="*/ 5909236 w 9152065"/>
              <a:gd name="connsiteY3" fmla="*/ 458361 h 705291"/>
              <a:gd name="connsiteX4" fmla="*/ 9151470 w 9152065"/>
              <a:gd name="connsiteY4" fmla="*/ 455988 h 705291"/>
              <a:gd name="connsiteX5" fmla="*/ 9150163 w 9152065"/>
              <a:gd name="connsiteY5" fmla="*/ 0 h 705291"/>
              <a:gd name="connsiteX6" fmla="*/ 3124 w 9152065"/>
              <a:gd name="connsiteY6" fmla="*/ 7331 h 705291"/>
              <a:gd name="connsiteX0" fmla="*/ 3124 w 9152065"/>
              <a:gd name="connsiteY0" fmla="*/ 7331 h 708939"/>
              <a:gd name="connsiteX1" fmla="*/ 0 w 9152065"/>
              <a:gd name="connsiteY1" fmla="*/ 705291 h 708939"/>
              <a:gd name="connsiteX2" fmla="*/ 5467329 w 9152065"/>
              <a:gd name="connsiteY2" fmla="*/ 708939 h 708939"/>
              <a:gd name="connsiteX3" fmla="*/ 5909236 w 9152065"/>
              <a:gd name="connsiteY3" fmla="*/ 458361 h 708939"/>
              <a:gd name="connsiteX4" fmla="*/ 9151470 w 9152065"/>
              <a:gd name="connsiteY4" fmla="*/ 455988 h 708939"/>
              <a:gd name="connsiteX5" fmla="*/ 9150163 w 9152065"/>
              <a:gd name="connsiteY5" fmla="*/ 0 h 708939"/>
              <a:gd name="connsiteX6" fmla="*/ 3124 w 9152065"/>
              <a:gd name="connsiteY6" fmla="*/ 7331 h 70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2065" h="708939">
                <a:moveTo>
                  <a:pt x="3124" y="7331"/>
                </a:moveTo>
                <a:cubicBezTo>
                  <a:pt x="634" y="308645"/>
                  <a:pt x="2490" y="403977"/>
                  <a:pt x="0" y="705291"/>
                </a:cubicBezTo>
                <a:lnTo>
                  <a:pt x="5467329" y="708939"/>
                </a:lnTo>
                <a:lnTo>
                  <a:pt x="5909236" y="458361"/>
                </a:lnTo>
                <a:lnTo>
                  <a:pt x="9151470" y="455988"/>
                </a:lnTo>
                <a:cubicBezTo>
                  <a:pt x="9153960" y="254282"/>
                  <a:pt x="9147673" y="201706"/>
                  <a:pt x="9150163" y="0"/>
                </a:cubicBezTo>
                <a:lnTo>
                  <a:pt x="3124" y="733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3963"/>
            <a:endParaRPr lang="en-US" sz="2142">
              <a:solidFill>
                <a:prstClr val="white"/>
              </a:solidFill>
            </a:endParaRPr>
          </a:p>
        </p:txBody>
      </p:sp>
      <p:sp>
        <p:nvSpPr>
          <p:cNvPr id="10" name="Rectangle 9"/>
          <p:cNvSpPr/>
          <p:nvPr userDrawn="1"/>
        </p:nvSpPr>
        <p:spPr>
          <a:xfrm>
            <a:off x="609866" y="5680729"/>
            <a:ext cx="1861087" cy="146515"/>
          </a:xfrm>
          <a:prstGeom prst="rect">
            <a:avLst/>
          </a:prstGeom>
        </p:spPr>
        <p:txBody>
          <a:bodyPr wrap="none" lIns="0" tIns="0" rIns="0" bIns="0">
            <a:spAutoFit/>
          </a:bodyPr>
          <a:lstStyle/>
          <a:p>
            <a:pPr defTabSz="543963"/>
            <a:r>
              <a:rPr lang="en-US" sz="952" dirty="0">
                <a:solidFill>
                  <a:srgbClr val="8DC8E8"/>
                </a:solidFill>
                <a:cs typeface="Neo Sans Intel"/>
              </a:rPr>
              <a:t>Intel Confidential — Do Not Forward</a:t>
            </a:r>
          </a:p>
        </p:txBody>
      </p:sp>
      <p:pic>
        <p:nvPicPr>
          <p:cNvPr id="7" name="Picture 6" descr="int_lookins_hrz_rgb_wht_24.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r="53442"/>
          <a:stretch/>
        </p:blipFill>
        <p:spPr>
          <a:xfrm>
            <a:off x="596696" y="1537045"/>
            <a:ext cx="2259217" cy="941294"/>
          </a:xfrm>
          <a:prstGeom prst="rect">
            <a:avLst/>
          </a:prstGeom>
        </p:spPr>
      </p:pic>
    </p:spTree>
    <p:extLst>
      <p:ext uri="{BB962C8B-B14F-4D97-AF65-F5344CB8AC3E}">
        <p14:creationId xmlns:p14="http://schemas.microsoft.com/office/powerpoint/2010/main" val="40527053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473795" y="1184757"/>
            <a:ext cx="11292039" cy="4342817"/>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0" y="5901662"/>
            <a:ext cx="569908" cy="169995"/>
          </a:xfrm>
          <a:prstGeom prst="rect">
            <a:avLst/>
          </a:prstGeom>
        </p:spPr>
        <p:txBody>
          <a:bodyPr/>
          <a:lstStyle>
            <a:lvl1pPr>
              <a:defRPr sz="1190"/>
            </a:lvl1pPr>
          </a:lstStyle>
          <a:p>
            <a:fld id="{FD44707B-D922-47D5-BD24-D96E91B70543}" type="slidenum">
              <a:rPr lang="en-US" smtClean="0">
                <a:solidFill>
                  <a:prstClr val="white"/>
                </a:solidFill>
              </a:rPr>
              <a:pPr/>
              <a:t>‹#›</a:t>
            </a:fld>
            <a:endParaRPr lang="en-US">
              <a:solidFill>
                <a:prstClr val="white"/>
              </a:solidFill>
            </a:endParaRPr>
          </a:p>
        </p:txBody>
      </p:sp>
      <p:sp>
        <p:nvSpPr>
          <p:cNvPr id="7" name="Text Placeholder 7"/>
          <p:cNvSpPr>
            <a:spLocks noGrp="1"/>
          </p:cNvSpPr>
          <p:nvPr>
            <p:ph type="body" sz="quarter" idx="13" hasCustomPrompt="1"/>
          </p:nvPr>
        </p:nvSpPr>
        <p:spPr>
          <a:xfrm>
            <a:off x="520869" y="5292724"/>
            <a:ext cx="10720364" cy="263492"/>
          </a:xfrm>
        </p:spPr>
        <p:txBody>
          <a:bodyPr wrap="square" anchor="t" anchorCtr="0">
            <a:normAutofit/>
          </a:bodyPr>
          <a:lstStyle>
            <a:lvl1pPr marL="0" indent="0">
              <a:lnSpc>
                <a:spcPct val="80000"/>
              </a:lnSpc>
              <a:spcBef>
                <a:spcPts val="238"/>
              </a:spcBef>
              <a:buFont typeface="Arial" pitchFamily="34" charset="0"/>
              <a:buNone/>
              <a:defRPr sz="1071">
                <a:solidFill>
                  <a:srgbClr val="FFFFFF"/>
                </a:solidFill>
                <a:latin typeface="+mn-lt"/>
              </a:defRPr>
            </a:lvl1pPr>
            <a:lvl2pPr marL="203977" indent="-135985">
              <a:defRPr sz="1071"/>
            </a:lvl2pPr>
            <a:lvl3pPr marL="407956" indent="-135985">
              <a:defRPr sz="1071"/>
            </a:lvl3pPr>
            <a:lvl4pPr marL="611933" indent="-135985">
              <a:defRPr sz="1071"/>
            </a:lvl4pPr>
            <a:lvl5pPr marL="815912" indent="-135985">
              <a:defRPr sz="1071"/>
            </a:lvl5pPr>
          </a:lstStyle>
          <a:p>
            <a:pPr lvl="0"/>
            <a:r>
              <a:rPr lang="en-US" dirty="0" smtClean="0"/>
              <a:t>Click to edit footnote</a:t>
            </a:r>
            <a:endParaRPr lang="en-US" dirty="0"/>
          </a:p>
        </p:txBody>
      </p:sp>
    </p:spTree>
    <p:extLst>
      <p:ext uri="{BB962C8B-B14F-4D97-AF65-F5344CB8AC3E}">
        <p14:creationId xmlns:p14="http://schemas.microsoft.com/office/powerpoint/2010/main" val="16306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7"/>
          <p:cNvSpPr>
            <a:spLocks noGrp="1"/>
          </p:cNvSpPr>
          <p:nvPr>
            <p:ph type="body" sz="quarter" idx="13"/>
          </p:nvPr>
        </p:nvSpPr>
        <p:spPr>
          <a:xfrm>
            <a:off x="473795" y="5462955"/>
            <a:ext cx="11292039" cy="109859"/>
          </a:xfrm>
        </p:spPr>
        <p:txBody>
          <a:bodyPr anchor="b">
            <a:spAutoFit/>
          </a:bodyPr>
          <a:lstStyle>
            <a:lvl1pPr marL="0" indent="0">
              <a:lnSpc>
                <a:spcPct val="75000"/>
              </a:lnSpc>
              <a:spcBef>
                <a:spcPts val="0"/>
              </a:spcBef>
              <a:buFont typeface="Arial" pitchFamily="34" charset="0"/>
              <a:buNone/>
              <a:defRPr sz="952">
                <a:solidFill>
                  <a:schemeClr val="bg1"/>
                </a:solidFill>
                <a:latin typeface="Arial Narrow" pitchFamily="34" charset="0"/>
              </a:defRPr>
            </a:lvl1pPr>
            <a:lvl2pPr marL="203986" indent="-135991">
              <a:defRPr sz="1071"/>
            </a:lvl2pPr>
            <a:lvl3pPr marL="407972" indent="-135991">
              <a:defRPr sz="1071"/>
            </a:lvl3pPr>
            <a:lvl4pPr marL="611959" indent="-135991">
              <a:defRPr sz="1071"/>
            </a:lvl4pPr>
            <a:lvl5pPr marL="815945" indent="-135991">
              <a:defRPr sz="1071"/>
            </a:lvl5pPr>
          </a:lstStyle>
          <a:p>
            <a:pPr lvl="0"/>
            <a:r>
              <a:rPr lang="en-US" smtClean="0"/>
              <a:t>Click to edit Master text styles</a:t>
            </a:r>
          </a:p>
        </p:txBody>
      </p:sp>
      <p:sp>
        <p:nvSpPr>
          <p:cNvPr id="4" name="Slide Number Placeholder 5"/>
          <p:cNvSpPr>
            <a:spLocks noGrp="1"/>
          </p:cNvSpPr>
          <p:nvPr>
            <p:ph type="sldNum" sz="quarter" idx="14"/>
          </p:nvPr>
        </p:nvSpPr>
        <p:spPr>
          <a:ln/>
        </p:spPr>
        <p:txBody>
          <a:bodyPr/>
          <a:lstStyle>
            <a:lvl1pPr>
              <a:defRPr/>
            </a:lvl1pPr>
          </a:lstStyle>
          <a:p>
            <a:pPr>
              <a:defRPr/>
            </a:pPr>
            <a:fld id="{9F5A7B63-E54E-4F29-8E5A-F12D682AA302}" type="slidenum">
              <a:rPr/>
              <a:pPr>
                <a:defRPr/>
              </a:pPr>
              <a:t>‹#›</a:t>
            </a:fld>
            <a:endParaRPr dirty="0"/>
          </a:p>
        </p:txBody>
      </p:sp>
    </p:spTree>
    <p:extLst>
      <p:ext uri="{BB962C8B-B14F-4D97-AF65-F5344CB8AC3E}">
        <p14:creationId xmlns:p14="http://schemas.microsoft.com/office/powerpoint/2010/main" val="320049313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7"/>
          <p:cNvSpPr>
            <a:spLocks noGrp="1"/>
          </p:cNvSpPr>
          <p:nvPr>
            <p:ph type="body" sz="quarter" idx="13"/>
          </p:nvPr>
        </p:nvSpPr>
        <p:spPr>
          <a:xfrm>
            <a:off x="473795" y="5462955"/>
            <a:ext cx="11292039" cy="109859"/>
          </a:xfrm>
        </p:spPr>
        <p:txBody>
          <a:bodyPr anchor="b">
            <a:spAutoFit/>
          </a:bodyPr>
          <a:lstStyle>
            <a:lvl1pPr marL="0" indent="0">
              <a:lnSpc>
                <a:spcPct val="75000"/>
              </a:lnSpc>
              <a:spcBef>
                <a:spcPts val="0"/>
              </a:spcBef>
              <a:buFont typeface="Arial" pitchFamily="34" charset="0"/>
              <a:buNone/>
              <a:defRPr sz="952">
                <a:solidFill>
                  <a:schemeClr val="bg1"/>
                </a:solidFill>
                <a:latin typeface="Arial Narrow" pitchFamily="34" charset="0"/>
              </a:defRPr>
            </a:lvl1pPr>
            <a:lvl2pPr marL="203986" indent="-135991">
              <a:defRPr sz="1071"/>
            </a:lvl2pPr>
            <a:lvl3pPr marL="407972" indent="-135991">
              <a:defRPr sz="1071"/>
            </a:lvl3pPr>
            <a:lvl4pPr marL="611959" indent="-135991">
              <a:defRPr sz="1071"/>
            </a:lvl4pPr>
            <a:lvl5pPr marL="815945" indent="-135991">
              <a:defRPr sz="1071"/>
            </a:lvl5pPr>
          </a:lstStyle>
          <a:p>
            <a:pPr lvl="0"/>
            <a:r>
              <a:rPr lang="en-US" smtClean="0"/>
              <a:t>Click to edit Master text styles</a:t>
            </a:r>
          </a:p>
        </p:txBody>
      </p:sp>
      <p:sp>
        <p:nvSpPr>
          <p:cNvPr id="4" name="Slide Number Placeholder 5"/>
          <p:cNvSpPr>
            <a:spLocks noGrp="1"/>
          </p:cNvSpPr>
          <p:nvPr>
            <p:ph type="sldNum" sz="quarter" idx="14"/>
          </p:nvPr>
        </p:nvSpPr>
        <p:spPr>
          <a:ln/>
        </p:spPr>
        <p:txBody>
          <a:bodyPr/>
          <a:lstStyle>
            <a:lvl1pPr>
              <a:defRPr/>
            </a:lvl1pPr>
          </a:lstStyle>
          <a:p>
            <a:pPr>
              <a:defRPr/>
            </a:pPr>
            <a:fld id="{9F5A7B63-E54E-4F29-8E5A-F12D682AA302}" type="slidenum">
              <a:rPr/>
              <a:pPr>
                <a:defRPr/>
              </a:pPr>
              <a:t>‹#›</a:t>
            </a:fld>
            <a:endParaRPr dirty="0"/>
          </a:p>
        </p:txBody>
      </p:sp>
    </p:spTree>
    <p:extLst>
      <p:ext uri="{BB962C8B-B14F-4D97-AF65-F5344CB8AC3E}">
        <p14:creationId xmlns:p14="http://schemas.microsoft.com/office/powerpoint/2010/main" val="64047540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9857" y="367472"/>
            <a:ext cx="11015663" cy="1033568"/>
          </a:xfrm>
        </p:spPr>
        <p:txBody>
          <a:bodyPr/>
          <a:lstStyle>
            <a:lvl1pPr>
              <a:defRPr/>
            </a:lvl1pPr>
          </a:lstStyle>
          <a:p>
            <a:r>
              <a:rPr lang="en-US" dirty="0" err="1" smtClean="0"/>
              <a:t>28pt</a:t>
            </a:r>
            <a:r>
              <a:rPr lang="en-US" dirty="0" smtClean="0"/>
              <a:t> Intel Clear Light Headline</a:t>
            </a:r>
            <a:endParaRPr lang="en-US" dirty="0"/>
          </a:p>
        </p:txBody>
      </p:sp>
      <p:sp>
        <p:nvSpPr>
          <p:cNvPr id="9" name="Content Placeholder 8"/>
          <p:cNvSpPr>
            <a:spLocks noGrp="1"/>
          </p:cNvSpPr>
          <p:nvPr>
            <p:ph sz="quarter" idx="13" hasCustomPrompt="1"/>
          </p:nvPr>
        </p:nvSpPr>
        <p:spPr>
          <a:xfrm>
            <a:off x="609858" y="1431736"/>
            <a:ext cx="11013537" cy="4076098"/>
          </a:xfrm>
        </p:spPr>
        <p:txBody>
          <a:bodyPr/>
          <a:lstStyle>
            <a:lvl2pPr>
              <a:defRPr sz="1606"/>
            </a:lvl2pPr>
            <a:lvl3pPr>
              <a:defRPr sz="1606"/>
            </a:lvl3pPr>
            <a:lvl4pPr>
              <a:defRPr sz="1428"/>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27197617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Slid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Clr>
                <a:schemeClr val="accent1"/>
              </a:buClr>
              <a:buFont typeface="Arial"/>
              <a:buNone/>
              <a:defRPr>
                <a:solidFill>
                  <a:srgbClr val="FFFFFF"/>
                </a:solidFill>
              </a:defRPr>
            </a:lvl1pPr>
            <a:lvl2pPr marL="407972" indent="0">
              <a:buClr>
                <a:schemeClr val="accent1"/>
              </a:buClr>
              <a:buFont typeface="Arial"/>
              <a:buNone/>
              <a:defRPr>
                <a:solidFill>
                  <a:srgbClr val="FFFFFF"/>
                </a:solidFill>
              </a:defRPr>
            </a:lvl2pPr>
            <a:lvl3pPr marL="815945" indent="0">
              <a:buClr>
                <a:schemeClr val="accent1"/>
              </a:buClr>
              <a:buFont typeface="Arial"/>
              <a:buNone/>
              <a:defRPr>
                <a:solidFill>
                  <a:srgbClr val="FFFFFF"/>
                </a:solidFill>
              </a:defRPr>
            </a:lvl3pPr>
            <a:lvl4pPr marL="1223916" indent="0">
              <a:buClr>
                <a:schemeClr val="accent1"/>
              </a:buClr>
              <a:buFont typeface="Arial"/>
              <a:buNone/>
              <a:defRPr>
                <a:solidFill>
                  <a:srgbClr val="FFFFFF"/>
                </a:solidFill>
              </a:defRPr>
            </a:lvl4pPr>
            <a:lvl5pPr marL="1631889" indent="0">
              <a:buClr>
                <a:schemeClr val="accent1"/>
              </a:buClr>
              <a:buFont typeface="Arial"/>
              <a:buNone/>
              <a:defRPr>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453484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1981" y="218138"/>
            <a:ext cx="11015663" cy="882319"/>
          </a:xfrm>
        </p:spPr>
        <p:txBody>
          <a:bodyPr>
            <a:normAutofit/>
          </a:bodyPr>
          <a:lstStyle>
            <a:lvl1pPr>
              <a:defRPr sz="3331" baseline="0"/>
            </a:lvl1pPr>
          </a:lstStyle>
          <a:p>
            <a:r>
              <a:rPr lang="en-US" dirty="0" smtClean="0"/>
              <a:t>28pt Light headline</a:t>
            </a:r>
            <a:endParaRPr lang="en-US" dirty="0"/>
          </a:p>
        </p:txBody>
      </p:sp>
      <p:sp>
        <p:nvSpPr>
          <p:cNvPr id="4" name="Date Placeholder 3"/>
          <p:cNvSpPr>
            <a:spLocks noGrp="1"/>
          </p:cNvSpPr>
          <p:nvPr>
            <p:ph type="dt" sz="half" idx="10"/>
          </p:nvPr>
        </p:nvSpPr>
        <p:spPr/>
        <p:txBody>
          <a:bodyPr/>
          <a:lstStyle/>
          <a:p>
            <a:fld id="{3966F50F-74B7-8640-8DA3-AAAA0044A327}" type="datetime1">
              <a:rPr lang="en-US" smtClean="0">
                <a:solidFill>
                  <a:prstClr val="black">
                    <a:tint val="75000"/>
                  </a:prstClr>
                </a:solidFill>
              </a:rPr>
              <a:pPr/>
              <a:t>9/9/2015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8" name="Text Placeholder 2"/>
          <p:cNvSpPr>
            <a:spLocks noGrp="1"/>
          </p:cNvSpPr>
          <p:nvPr>
            <p:ph idx="1"/>
          </p:nvPr>
        </p:nvSpPr>
        <p:spPr>
          <a:xfrm>
            <a:off x="609873" y="1427966"/>
            <a:ext cx="10931932" cy="4128552"/>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8732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g Bullet 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1981" y="218138"/>
            <a:ext cx="11015663" cy="882319"/>
          </a:xfrm>
        </p:spPr>
        <p:txBody>
          <a:bodyPr>
            <a:normAutofit/>
          </a:bodyPr>
          <a:lstStyle>
            <a:lvl1pPr>
              <a:defRPr sz="3331" baseline="0"/>
            </a:lvl1pPr>
          </a:lstStyle>
          <a:p>
            <a:r>
              <a:rPr lang="en-US" dirty="0" smtClean="0"/>
              <a:t>28pt Light headline</a:t>
            </a:r>
            <a:endParaRPr lang="en-US" dirty="0"/>
          </a:p>
        </p:txBody>
      </p:sp>
      <p:sp>
        <p:nvSpPr>
          <p:cNvPr id="3" name="Content Placeholder 2"/>
          <p:cNvSpPr>
            <a:spLocks noGrp="1"/>
          </p:cNvSpPr>
          <p:nvPr>
            <p:ph idx="1" hasCustomPrompt="1"/>
          </p:nvPr>
        </p:nvSpPr>
        <p:spPr>
          <a:xfrm>
            <a:off x="611981" y="1427967"/>
            <a:ext cx="11015663" cy="4127288"/>
          </a:xfrm>
        </p:spPr>
        <p:txBody>
          <a:bodyPr/>
          <a:lstStyle>
            <a:lvl1pPr>
              <a:defRPr sz="2142"/>
            </a:lvl1pPr>
            <a:lvl2pPr>
              <a:defRPr sz="2142"/>
            </a:lvl2pPr>
            <a:lvl3pPr>
              <a:defRPr sz="2142"/>
            </a:lvl3pPr>
          </a:lstStyle>
          <a:p>
            <a:pPr lvl="0"/>
            <a:r>
              <a:rPr lang="en-US" dirty="0" smtClean="0"/>
              <a:t>18pt Medium Sub Line</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966F50F-74B7-8640-8DA3-AAAA0044A327}" type="datetime1">
              <a:rPr lang="en-US" smtClean="0">
                <a:solidFill>
                  <a:prstClr val="black">
                    <a:tint val="75000"/>
                  </a:prstClr>
                </a:solidFill>
              </a:rPr>
              <a:pPr/>
              <a:t>9/9/2015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8756326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e and Attribu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marL="0" marR="0" indent="0" algn="l" defTabSz="543963" rtl="0" eaLnBrk="1" fontAlgn="auto" latinLnBrk="0" hangingPunct="1">
              <a:lnSpc>
                <a:spcPct val="100000"/>
              </a:lnSpc>
              <a:spcBef>
                <a:spcPct val="0"/>
              </a:spcBef>
              <a:spcAft>
                <a:spcPts val="0"/>
              </a:spcAft>
              <a:buClrTx/>
              <a:buSzTx/>
              <a:buFontTx/>
              <a:buNone/>
              <a:tabLst/>
              <a:defRPr lang="en-US" sz="3331" b="0" i="0" u="none" strike="noStrike" baseline="0" smtClean="0"/>
            </a:lvl1pPr>
          </a:lstStyle>
          <a:p>
            <a:r>
              <a:rPr lang="en-US" dirty="0" smtClean="0"/>
              <a:t>28pt Light headline</a:t>
            </a:r>
            <a:endParaRPr lang="en-US" dirty="0"/>
          </a:p>
        </p:txBody>
      </p:sp>
      <p:sp>
        <p:nvSpPr>
          <p:cNvPr id="3" name="Content Placeholder 2"/>
          <p:cNvSpPr>
            <a:spLocks noGrp="1"/>
          </p:cNvSpPr>
          <p:nvPr>
            <p:ph idx="1" hasCustomPrompt="1"/>
          </p:nvPr>
        </p:nvSpPr>
        <p:spPr/>
        <p:txBody>
          <a:bodyPr anchor="ctr" anchorCtr="0"/>
          <a:lstStyle>
            <a:lvl1pPr marL="205876" indent="-205876">
              <a:lnSpc>
                <a:spcPct val="90000"/>
              </a:lnSpc>
              <a:defRPr sz="5235" baseline="0">
                <a:solidFill>
                  <a:schemeClr val="accent2"/>
                </a:solidFill>
                <a:latin typeface="Neo Sans Intel Light"/>
                <a:cs typeface="Neo Sans Intel Light"/>
              </a:defRPr>
            </a:lvl1pPr>
            <a:lvl2pPr marL="475969" indent="-268205">
              <a:buFont typeface="Lucida Grande"/>
              <a:buChar char="−"/>
              <a:defRPr sz="1428">
                <a:latin typeface="Neo Sans Intel Medium"/>
                <a:cs typeface="Neo Sans Intel Medium"/>
              </a:defRPr>
            </a:lvl2pPr>
            <a:lvl3pPr marL="815945" indent="-271981">
              <a:defRPr sz="1309"/>
            </a:lvl3pPr>
            <a:lvl4pPr>
              <a:defRPr sz="1250"/>
            </a:lvl4pPr>
            <a:lvl5pPr>
              <a:defRPr sz="1190"/>
            </a:lvl5pPr>
          </a:lstStyle>
          <a:p>
            <a:pPr lvl="0"/>
            <a:r>
              <a:rPr lang="en-US" dirty="0" smtClean="0"/>
              <a:t>44pt Light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FEA138E-B478-4D47-9F13-076A10A3FA8C}" type="datetime1">
              <a:rPr lang="en-US" smtClean="0">
                <a:solidFill>
                  <a:prstClr val="black">
                    <a:tint val="75000"/>
                  </a:prstClr>
                </a:solidFill>
              </a:rPr>
              <a:pPr/>
              <a:t>9/9/2015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8493390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860" y="3285272"/>
            <a:ext cx="11002914" cy="2099532"/>
          </a:xfrm>
        </p:spPr>
        <p:txBody>
          <a:bodyPr anchor="t" anchorCtr="0"/>
          <a:lstStyle>
            <a:lvl1pPr marL="205876" indent="-205876">
              <a:defRPr sz="4283" baseline="0">
                <a:solidFill>
                  <a:schemeClr val="accent1"/>
                </a:solidFill>
                <a:latin typeface="Neo Sans Intel Light"/>
                <a:cs typeface="Neo Sans Intel Light"/>
              </a:defRPr>
            </a:lvl1pPr>
            <a:lvl2pPr marL="0" indent="0">
              <a:buFont typeface="Lucida Grande"/>
              <a:buNone/>
              <a:defRPr sz="1428">
                <a:solidFill>
                  <a:schemeClr val="accent2"/>
                </a:solidFill>
                <a:latin typeface="Neo Sans Intel Medium"/>
                <a:cs typeface="Neo Sans Intel Medium"/>
              </a:defRPr>
            </a:lvl2pPr>
            <a:lvl3pPr marL="815945" indent="-271981">
              <a:defRPr sz="1428"/>
            </a:lvl3pPr>
            <a:lvl4pPr>
              <a:defRPr sz="1309"/>
            </a:lvl4pPr>
            <a:lvl5pPr>
              <a:defRPr sz="1250"/>
            </a:lvl5pPr>
          </a:lstStyle>
          <a:p>
            <a:pPr lvl="1"/>
            <a:r>
              <a:rPr lang="en-US" dirty="0" smtClean="0"/>
              <a:t>12 point medium subhead</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2" name="Title 1"/>
          <p:cNvSpPr>
            <a:spLocks noGrp="1"/>
          </p:cNvSpPr>
          <p:nvPr>
            <p:ph type="title" hasCustomPrompt="1"/>
          </p:nvPr>
        </p:nvSpPr>
        <p:spPr>
          <a:xfrm>
            <a:off x="611981" y="609149"/>
            <a:ext cx="11015663" cy="2538030"/>
          </a:xfrm>
        </p:spPr>
        <p:txBody>
          <a:bodyPr anchor="b" anchorCtr="0"/>
          <a:lstStyle/>
          <a:p>
            <a:pPr lvl="0"/>
            <a:r>
              <a:rPr lang="en-US" dirty="0" smtClean="0"/>
              <a:t>28pt Light Text</a:t>
            </a:r>
          </a:p>
        </p:txBody>
      </p:sp>
    </p:spTree>
    <p:extLst>
      <p:ext uri="{BB962C8B-B14F-4D97-AF65-F5344CB8AC3E}">
        <p14:creationId xmlns:p14="http://schemas.microsoft.com/office/powerpoint/2010/main" val="7163291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992" y="1427958"/>
            <a:ext cx="5397832" cy="4118925"/>
          </a:xfrm>
        </p:spPr>
        <p:txBody>
          <a:bodyPr/>
          <a:lstStyle>
            <a:lvl1pPr>
              <a:lnSpc>
                <a:spcPct val="110000"/>
              </a:lnSpc>
              <a:defRPr sz="2142"/>
            </a:lvl1pPr>
            <a:lvl2pPr>
              <a:spcBef>
                <a:spcPts val="952"/>
              </a:spcBef>
              <a:defRPr sz="1904"/>
            </a:lvl2pPr>
            <a:lvl3pPr>
              <a:spcBef>
                <a:spcPts val="476"/>
              </a:spcBef>
              <a:defRPr sz="1904"/>
            </a:lvl3pPr>
            <a:lvl4pPr>
              <a:spcBef>
                <a:spcPts val="476"/>
              </a:spcBef>
              <a:defRPr sz="1666"/>
            </a:lvl4pPr>
            <a:lvl5pPr>
              <a:spcBef>
                <a:spcPts val="476"/>
              </a:spcBef>
              <a:defRPr sz="1666"/>
            </a:lvl5pPr>
            <a:lvl6pPr>
              <a:defRPr sz="2142"/>
            </a:lvl6pPr>
            <a:lvl7pPr>
              <a:defRPr sz="2142"/>
            </a:lvl7pPr>
            <a:lvl8pPr>
              <a:defRPr sz="2142"/>
            </a:lvl8pPr>
            <a:lvl9pPr>
              <a:defRPr sz="214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44658" y="1427958"/>
            <a:ext cx="5283001" cy="4118925"/>
          </a:xfrm>
        </p:spPr>
        <p:txBody>
          <a:bodyPr/>
          <a:lstStyle>
            <a:lvl1pPr>
              <a:lnSpc>
                <a:spcPct val="110000"/>
              </a:lnSpc>
              <a:defRPr sz="2142"/>
            </a:lvl1pPr>
            <a:lvl2pPr>
              <a:spcBef>
                <a:spcPts val="952"/>
              </a:spcBef>
              <a:defRPr sz="1904"/>
            </a:lvl2pPr>
            <a:lvl3pPr>
              <a:spcBef>
                <a:spcPts val="476"/>
              </a:spcBef>
              <a:defRPr sz="1904"/>
            </a:lvl3pPr>
            <a:lvl4pPr>
              <a:spcBef>
                <a:spcPts val="476"/>
              </a:spcBef>
              <a:defRPr sz="1666"/>
            </a:lvl4pPr>
            <a:lvl5pPr>
              <a:spcBef>
                <a:spcPts val="476"/>
              </a:spcBef>
              <a:defRPr sz="1666"/>
            </a:lvl5pPr>
            <a:lvl6pPr>
              <a:defRPr sz="2142"/>
            </a:lvl6pPr>
            <a:lvl7pPr>
              <a:defRPr sz="2142"/>
            </a:lvl7pPr>
            <a:lvl8pPr>
              <a:defRPr sz="2142"/>
            </a:lvl8pPr>
            <a:lvl9pPr>
              <a:defRPr sz="214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F769F9-66CD-434C-A703-2B0E4350A45E}" type="datetime1">
              <a:rPr lang="en-US" smtClean="0">
                <a:solidFill>
                  <a:prstClr val="black">
                    <a:tint val="75000"/>
                  </a:prstClr>
                </a:solidFill>
              </a:rPr>
              <a:pPr/>
              <a:t>9/9/2015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2126789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28AC0E0-2A54-F34C-B777-EEF3612697C5}" type="datetime1">
              <a:rPr lang="en-US" smtClean="0">
                <a:solidFill>
                  <a:prstClr val="black">
                    <a:tint val="75000"/>
                  </a:prstClr>
                </a:solidFill>
              </a:rPr>
              <a:pPr/>
              <a:t>9/9/2015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8057051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972300-43C6-E744-B71F-D9EF15CA3C49}" type="datetime1">
              <a:rPr lang="en-US" smtClean="0">
                <a:solidFill>
                  <a:prstClr val="black">
                    <a:tint val="75000"/>
                  </a:prstClr>
                </a:solidFill>
              </a:rPr>
              <a:pPr/>
              <a:t>9/9/2015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29510151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reeform 11"/>
          <p:cNvSpPr/>
          <p:nvPr/>
        </p:nvSpPr>
        <p:spPr>
          <a:xfrm>
            <a:off x="17" y="5715052"/>
            <a:ext cx="12248779" cy="407044"/>
          </a:xfrm>
          <a:custGeom>
            <a:avLst/>
            <a:gdLst>
              <a:gd name="connsiteX0" fmla="*/ 9155339 w 9162317"/>
              <a:gd name="connsiteY0" fmla="*/ 0 h 460573"/>
              <a:gd name="connsiteX1" fmla="*/ 8352851 w 9162317"/>
              <a:gd name="connsiteY1" fmla="*/ 6978 h 460573"/>
              <a:gd name="connsiteX2" fmla="*/ 7829490 w 9162317"/>
              <a:gd name="connsiteY2" fmla="*/ 314027 h 460573"/>
              <a:gd name="connsiteX3" fmla="*/ 0 w 9162317"/>
              <a:gd name="connsiteY3" fmla="*/ 307048 h 460573"/>
              <a:gd name="connsiteX4" fmla="*/ 0 w 9162317"/>
              <a:gd name="connsiteY4" fmla="*/ 460573 h 460573"/>
              <a:gd name="connsiteX5" fmla="*/ 9162317 w 9162317"/>
              <a:gd name="connsiteY5" fmla="*/ 453594 h 460573"/>
              <a:gd name="connsiteX6" fmla="*/ 9155339 w 9162317"/>
              <a:gd name="connsiteY6" fmla="*/ 0 h 460573"/>
              <a:gd name="connsiteX0" fmla="*/ 9168064 w 9168064"/>
              <a:gd name="connsiteY0" fmla="*/ 2547 h 453595"/>
              <a:gd name="connsiteX1" fmla="*/ 8352851 w 9168064"/>
              <a:gd name="connsiteY1" fmla="*/ 0 h 453595"/>
              <a:gd name="connsiteX2" fmla="*/ 7829490 w 9168064"/>
              <a:gd name="connsiteY2" fmla="*/ 307049 h 453595"/>
              <a:gd name="connsiteX3" fmla="*/ 0 w 9168064"/>
              <a:gd name="connsiteY3" fmla="*/ 300070 h 453595"/>
              <a:gd name="connsiteX4" fmla="*/ 0 w 9168064"/>
              <a:gd name="connsiteY4" fmla="*/ 453595 h 453595"/>
              <a:gd name="connsiteX5" fmla="*/ 9162317 w 9168064"/>
              <a:gd name="connsiteY5" fmla="*/ 446616 h 453595"/>
              <a:gd name="connsiteX6" fmla="*/ 9168064 w 9168064"/>
              <a:gd name="connsiteY6" fmla="*/ 2547 h 453595"/>
              <a:gd name="connsiteX0" fmla="*/ 9168064 w 9168064"/>
              <a:gd name="connsiteY0" fmla="*/ 2547 h 456141"/>
              <a:gd name="connsiteX1" fmla="*/ 8352851 w 9168064"/>
              <a:gd name="connsiteY1" fmla="*/ 0 h 456141"/>
              <a:gd name="connsiteX2" fmla="*/ 7829490 w 9168064"/>
              <a:gd name="connsiteY2" fmla="*/ 307049 h 456141"/>
              <a:gd name="connsiteX3" fmla="*/ 0 w 9168064"/>
              <a:gd name="connsiteY3" fmla="*/ 300070 h 456141"/>
              <a:gd name="connsiteX4" fmla="*/ 0 w 9168064"/>
              <a:gd name="connsiteY4" fmla="*/ 453595 h 456141"/>
              <a:gd name="connsiteX5" fmla="*/ 9155954 w 9168064"/>
              <a:gd name="connsiteY5" fmla="*/ 456141 h 456141"/>
              <a:gd name="connsiteX6" fmla="*/ 9168064 w 9168064"/>
              <a:gd name="connsiteY6" fmla="*/ 2547 h 456141"/>
              <a:gd name="connsiteX0" fmla="*/ 9168064 w 9169169"/>
              <a:gd name="connsiteY0" fmla="*/ 2547 h 456141"/>
              <a:gd name="connsiteX1" fmla="*/ 8352851 w 9169169"/>
              <a:gd name="connsiteY1" fmla="*/ 0 h 456141"/>
              <a:gd name="connsiteX2" fmla="*/ 7829490 w 9169169"/>
              <a:gd name="connsiteY2" fmla="*/ 307049 h 456141"/>
              <a:gd name="connsiteX3" fmla="*/ 0 w 9169169"/>
              <a:gd name="connsiteY3" fmla="*/ 300070 h 456141"/>
              <a:gd name="connsiteX4" fmla="*/ 0 w 9169169"/>
              <a:gd name="connsiteY4" fmla="*/ 453595 h 456141"/>
              <a:gd name="connsiteX5" fmla="*/ 9168679 w 9169169"/>
              <a:gd name="connsiteY5" fmla="*/ 456141 h 456141"/>
              <a:gd name="connsiteX6" fmla="*/ 9168064 w 9169169"/>
              <a:gd name="connsiteY6" fmla="*/ 2547 h 45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9169" h="456141">
                <a:moveTo>
                  <a:pt x="9168064" y="2547"/>
                </a:moveTo>
                <a:lnTo>
                  <a:pt x="8352851" y="0"/>
                </a:lnTo>
                <a:lnTo>
                  <a:pt x="7829490" y="307049"/>
                </a:lnTo>
                <a:lnTo>
                  <a:pt x="0" y="300070"/>
                </a:lnTo>
                <a:lnTo>
                  <a:pt x="0" y="453595"/>
                </a:lnTo>
                <a:lnTo>
                  <a:pt x="9168679" y="456141"/>
                </a:lnTo>
                <a:cubicBezTo>
                  <a:pt x="9170595" y="308118"/>
                  <a:pt x="9166148" y="150570"/>
                  <a:pt x="9168064" y="2547"/>
                </a:cubicBez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543963"/>
            <a:endParaRPr lang="en-US" sz="2142">
              <a:solidFill>
                <a:prstClr val="white"/>
              </a:solidFill>
            </a:endParaRPr>
          </a:p>
        </p:txBody>
      </p:sp>
      <p:sp>
        <p:nvSpPr>
          <p:cNvPr id="2" name="Title Placeholder 1"/>
          <p:cNvSpPr>
            <a:spLocks noGrp="1"/>
          </p:cNvSpPr>
          <p:nvPr>
            <p:ph type="title"/>
          </p:nvPr>
        </p:nvSpPr>
        <p:spPr>
          <a:xfrm>
            <a:off x="611981" y="187065"/>
            <a:ext cx="11015663" cy="882319"/>
          </a:xfrm>
          <a:prstGeom prst="rect">
            <a:avLst/>
          </a:prstGeom>
        </p:spPr>
        <p:txBody>
          <a:bodyPr vert="horz" lIns="0" tIns="0" rIns="0" bIns="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873" y="1427966"/>
            <a:ext cx="10931932" cy="4128552"/>
          </a:xfrm>
          <a:prstGeom prst="rect">
            <a:avLst/>
          </a:prstGeom>
        </p:spPr>
        <p:txBody>
          <a:bodyPr vert="horz" lIns="0" tIns="0" rIns="0" bIns="0" rtlCol="0">
            <a:normAutofit/>
          </a:bodyPr>
          <a:lstStyle/>
          <a:p>
            <a:pPr lvl="0"/>
            <a:r>
              <a:rPr lang="en-US" dirty="0" smtClean="0"/>
              <a:t>Click to edit Master text styles</a:t>
            </a:r>
          </a:p>
          <a:p>
            <a:pPr lvl="1"/>
            <a:r>
              <a:rPr lang="en-US" dirty="0" smtClean="0"/>
              <a:t>16pt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11981" y="5672163"/>
            <a:ext cx="2855913" cy="325824"/>
          </a:xfrm>
          <a:prstGeom prst="rect">
            <a:avLst/>
          </a:prstGeom>
        </p:spPr>
        <p:txBody>
          <a:bodyPr vert="horz" lIns="91440" tIns="45720" rIns="91440" bIns="45720" rtlCol="0" anchor="ctr"/>
          <a:lstStyle>
            <a:lvl1pPr algn="l">
              <a:defRPr sz="1071">
                <a:solidFill>
                  <a:schemeClr val="tx1">
                    <a:tint val="75000"/>
                  </a:schemeClr>
                </a:solidFill>
                <a:latin typeface="Neo Sans Intel"/>
              </a:defRPr>
            </a:lvl1pPr>
          </a:lstStyle>
          <a:p>
            <a:pPr defTabSz="543963"/>
            <a:fld id="{C8B5CA9C-FFAE-734D-8488-685557D6D07F}" type="datetime1">
              <a:rPr lang="en-US" smtClean="0">
                <a:solidFill>
                  <a:prstClr val="black">
                    <a:tint val="75000"/>
                  </a:prstClr>
                </a:solidFill>
              </a:rPr>
              <a:pPr defTabSz="543963"/>
              <a:t>9/9/2015</a:t>
            </a:fld>
            <a:endParaRPr lang="en-US">
              <a:solidFill>
                <a:prstClr val="black">
                  <a:tint val="75000"/>
                </a:prstClr>
              </a:solidFill>
            </a:endParaRPr>
          </a:p>
        </p:txBody>
      </p:sp>
      <p:sp>
        <p:nvSpPr>
          <p:cNvPr id="5" name="Footer Placeholder 4"/>
          <p:cNvSpPr>
            <a:spLocks noGrp="1"/>
          </p:cNvSpPr>
          <p:nvPr>
            <p:ph type="ftr" sz="quarter" idx="3"/>
          </p:nvPr>
        </p:nvSpPr>
        <p:spPr>
          <a:xfrm>
            <a:off x="4181872" y="5672163"/>
            <a:ext cx="3875881" cy="325824"/>
          </a:xfrm>
          <a:prstGeom prst="rect">
            <a:avLst/>
          </a:prstGeom>
        </p:spPr>
        <p:txBody>
          <a:bodyPr vert="horz" lIns="91440" tIns="45720" rIns="91440" bIns="45720" rtlCol="0" anchor="ctr"/>
          <a:lstStyle>
            <a:lvl1pPr algn="ctr">
              <a:defRPr sz="1071">
                <a:solidFill>
                  <a:schemeClr val="tx1">
                    <a:tint val="75000"/>
                  </a:schemeClr>
                </a:solidFill>
                <a:latin typeface="Neo Sans Intel"/>
              </a:defRPr>
            </a:lvl1pPr>
          </a:lstStyle>
          <a:p>
            <a:pPr defTabSz="543963"/>
            <a:endParaRPr lang="en-US" dirty="0">
              <a:solidFill>
                <a:prstClr val="black">
                  <a:tint val="75000"/>
                </a:prstClr>
              </a:solidFill>
            </a:endParaRPr>
          </a:p>
        </p:txBody>
      </p:sp>
      <p:sp>
        <p:nvSpPr>
          <p:cNvPr id="6" name="Slide Number Placeholder 5"/>
          <p:cNvSpPr>
            <a:spLocks noGrp="1"/>
          </p:cNvSpPr>
          <p:nvPr>
            <p:ph type="sldNum" sz="quarter" idx="4"/>
          </p:nvPr>
        </p:nvSpPr>
        <p:spPr>
          <a:xfrm>
            <a:off x="9198929" y="5762987"/>
            <a:ext cx="2855913" cy="325824"/>
          </a:xfrm>
          <a:prstGeom prst="rect">
            <a:avLst/>
          </a:prstGeom>
        </p:spPr>
        <p:txBody>
          <a:bodyPr vert="horz" lIns="0" tIns="0" rIns="0" bIns="0" rtlCol="0" anchor="ctr"/>
          <a:lstStyle>
            <a:lvl1pPr algn="r">
              <a:defRPr sz="952">
                <a:solidFill>
                  <a:srgbClr val="FFFFFF"/>
                </a:solidFill>
                <a:latin typeface="Neo Sans Intel Light"/>
                <a:cs typeface="Neo Sans Intel Light"/>
              </a:defRPr>
            </a:lvl1pPr>
          </a:lstStyle>
          <a:p>
            <a:pPr defTabSz="543963"/>
            <a:fld id="{EE2556C5-CE8C-6547-B838-EA80C61A4AF7}" type="slidenum">
              <a:rPr lang="en-US" smtClean="0"/>
              <a:pPr defTabSz="543963"/>
              <a:t>‹#›</a:t>
            </a:fld>
            <a:endParaRPr lang="en-US" dirty="0"/>
          </a:p>
        </p:txBody>
      </p:sp>
      <p:cxnSp>
        <p:nvCxnSpPr>
          <p:cNvPr id="11" name="Straight Connector 10"/>
          <p:cNvCxnSpPr/>
          <p:nvPr/>
        </p:nvCxnSpPr>
        <p:spPr>
          <a:xfrm>
            <a:off x="11679156" y="5810788"/>
            <a:ext cx="0" cy="212495"/>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int_lookins_hrz_rgb_wht_24.png"/>
          <p:cNvPicPr>
            <a:picLocks noChangeAspect="1"/>
          </p:cNvPicPr>
          <p:nvPr/>
        </p:nvPicPr>
        <p:blipFill rotWithShape="1">
          <a:blip r:embed="rId25" cstate="screen">
            <a:extLst>
              <a:ext uri="{28A0092B-C50C-407E-A947-70E740481C1C}">
                <a14:useLocalDpi xmlns:a14="http://schemas.microsoft.com/office/drawing/2010/main" val="0"/>
              </a:ext>
            </a:extLst>
          </a:blip>
          <a:srcRect r="53442"/>
          <a:stretch/>
        </p:blipFill>
        <p:spPr>
          <a:xfrm>
            <a:off x="11060198" y="5787380"/>
            <a:ext cx="476001" cy="267335"/>
          </a:xfrm>
          <a:prstGeom prst="rect">
            <a:avLst/>
          </a:prstGeom>
        </p:spPr>
      </p:pic>
    </p:spTree>
    <p:extLst>
      <p:ext uri="{BB962C8B-B14F-4D97-AF65-F5344CB8AC3E}">
        <p14:creationId xmlns:p14="http://schemas.microsoft.com/office/powerpoint/2010/main" val="39278155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7" r:id="rId15"/>
    <p:sldLayoutId id="2147483678" r:id="rId16"/>
    <p:sldLayoutId id="2147483679" r:id="rId17"/>
    <p:sldLayoutId id="2147483680" r:id="rId18"/>
    <p:sldLayoutId id="2147483682" r:id="rId19"/>
    <p:sldLayoutId id="2147483683" r:id="rId20"/>
    <p:sldLayoutId id="2147483685" r:id="rId21"/>
    <p:sldLayoutId id="2147483686" r:id="rId22"/>
    <p:sldLayoutId id="2147483690" r:id="rId23"/>
  </p:sldLayoutIdLst>
  <p:timing>
    <p:tnLst>
      <p:par>
        <p:cTn id="1" dur="indefinite" restart="never" nodeType="tmRoot"/>
      </p:par>
    </p:tnLst>
  </p:timing>
  <p:hf hdr="0" ftr="0" dt="0"/>
  <p:txStyles>
    <p:titleStyle>
      <a:lvl1pPr algn="ctr" defTabSz="543963" rtl="0" eaLnBrk="1" latinLnBrk="0" hangingPunct="1">
        <a:spcBef>
          <a:spcPct val="0"/>
        </a:spcBef>
        <a:buNone/>
        <a:defRPr sz="3331" kern="1200">
          <a:solidFill>
            <a:schemeClr val="accent1"/>
          </a:solidFill>
          <a:latin typeface="Neo Sans Intel Light"/>
          <a:ea typeface="+mj-ea"/>
          <a:cs typeface="+mj-cs"/>
        </a:defRPr>
      </a:lvl1pPr>
    </p:titleStyle>
    <p:bodyStyle>
      <a:lvl1pPr marL="0" indent="0" algn="l" defTabSz="543963" rtl="0" eaLnBrk="1" latinLnBrk="0" hangingPunct="1">
        <a:spcBef>
          <a:spcPts val="1428"/>
        </a:spcBef>
        <a:spcAft>
          <a:spcPts val="0"/>
        </a:spcAft>
        <a:buFont typeface="Arial"/>
        <a:buNone/>
        <a:defRPr sz="2142" b="0" kern="1200">
          <a:solidFill>
            <a:srgbClr val="0071C5"/>
          </a:solidFill>
          <a:latin typeface="Neo Sans Intel"/>
          <a:ea typeface="+mn-ea"/>
          <a:cs typeface="Neo Sans Intel"/>
        </a:defRPr>
      </a:lvl1pPr>
      <a:lvl2pPr marL="268205" indent="-268205" algn="l" defTabSz="543963" rtl="0" eaLnBrk="1" latinLnBrk="0" hangingPunct="1">
        <a:spcBef>
          <a:spcPts val="952"/>
        </a:spcBef>
        <a:buFont typeface="Wingdings" charset="2"/>
        <a:buChar char="§"/>
        <a:defRPr sz="1904" kern="1200" baseline="0">
          <a:solidFill>
            <a:schemeClr val="tx2"/>
          </a:solidFill>
          <a:latin typeface="Neo Sans Intel"/>
          <a:ea typeface="+mn-ea"/>
          <a:cs typeface="Neo Sans Intel Medium"/>
        </a:defRPr>
      </a:lvl2pPr>
      <a:lvl3pPr marL="679954" indent="-271981" algn="l" defTabSz="543963" rtl="0" eaLnBrk="1" latinLnBrk="0" hangingPunct="1">
        <a:spcBef>
          <a:spcPts val="476"/>
        </a:spcBef>
        <a:buFont typeface="Wingdings" charset="2"/>
        <a:buChar char="§"/>
        <a:defRPr sz="1904" kern="1200">
          <a:solidFill>
            <a:schemeClr val="tx2"/>
          </a:solidFill>
          <a:latin typeface="Neo Sans Intel"/>
          <a:ea typeface="+mn-ea"/>
          <a:cs typeface="Neo Sans Intel"/>
        </a:defRPr>
      </a:lvl3pPr>
      <a:lvl4pPr marL="1154032" indent="-271981" algn="l" defTabSz="543963" rtl="0" eaLnBrk="1" latinLnBrk="0" hangingPunct="1">
        <a:spcBef>
          <a:spcPts val="238"/>
        </a:spcBef>
        <a:buFont typeface="Arial"/>
        <a:buChar char="–"/>
        <a:defRPr sz="1904" kern="1200">
          <a:solidFill>
            <a:schemeClr val="tx2"/>
          </a:solidFill>
          <a:latin typeface="Neo Sans Intel"/>
          <a:ea typeface="+mn-ea"/>
          <a:cs typeface="Neo Sans Intel"/>
        </a:defRPr>
      </a:lvl4pPr>
      <a:lvl5pPr marL="1569560" indent="-271981" algn="l" defTabSz="543963" rtl="0" eaLnBrk="1" latinLnBrk="0" hangingPunct="1">
        <a:spcBef>
          <a:spcPct val="20000"/>
        </a:spcBef>
        <a:buFont typeface="Arial"/>
        <a:buChar char="»"/>
        <a:defRPr sz="1666" kern="1200">
          <a:solidFill>
            <a:schemeClr val="tx2"/>
          </a:solidFill>
          <a:latin typeface="Neo Sans Intel"/>
          <a:ea typeface="+mn-ea"/>
          <a:cs typeface="Neo Sans Intel"/>
        </a:defRPr>
      </a:lvl5pPr>
      <a:lvl6pPr marL="2991796" indent="-271981" algn="l" defTabSz="543963" rtl="0" eaLnBrk="1" latinLnBrk="0" hangingPunct="1">
        <a:spcBef>
          <a:spcPct val="20000"/>
        </a:spcBef>
        <a:buFont typeface="Arial"/>
        <a:buChar char="•"/>
        <a:defRPr sz="2380" kern="1200">
          <a:solidFill>
            <a:schemeClr val="tx1"/>
          </a:solidFill>
          <a:latin typeface="+mn-lt"/>
          <a:ea typeface="+mn-ea"/>
          <a:cs typeface="+mn-cs"/>
        </a:defRPr>
      </a:lvl6pPr>
      <a:lvl7pPr marL="3535760" indent="-271981" algn="l" defTabSz="543963" rtl="0" eaLnBrk="1" latinLnBrk="0" hangingPunct="1">
        <a:spcBef>
          <a:spcPct val="20000"/>
        </a:spcBef>
        <a:buFont typeface="Arial"/>
        <a:buChar char="•"/>
        <a:defRPr sz="2380" kern="1200">
          <a:solidFill>
            <a:schemeClr val="tx1"/>
          </a:solidFill>
          <a:latin typeface="+mn-lt"/>
          <a:ea typeface="+mn-ea"/>
          <a:cs typeface="+mn-cs"/>
        </a:defRPr>
      </a:lvl7pPr>
      <a:lvl8pPr marL="4079722" indent="-271981" algn="l" defTabSz="543963" rtl="0" eaLnBrk="1" latinLnBrk="0" hangingPunct="1">
        <a:spcBef>
          <a:spcPct val="20000"/>
        </a:spcBef>
        <a:buFont typeface="Arial"/>
        <a:buChar char="•"/>
        <a:defRPr sz="2380" kern="1200">
          <a:solidFill>
            <a:schemeClr val="tx1"/>
          </a:solidFill>
          <a:latin typeface="+mn-lt"/>
          <a:ea typeface="+mn-ea"/>
          <a:cs typeface="+mn-cs"/>
        </a:defRPr>
      </a:lvl8pPr>
      <a:lvl9pPr marL="4623685" indent="-271981" algn="l" defTabSz="543963" rtl="0" eaLnBrk="1" latinLnBrk="0" hangingPunct="1">
        <a:spcBef>
          <a:spcPct val="20000"/>
        </a:spcBef>
        <a:buFont typeface="Arial"/>
        <a:buChar char="•"/>
        <a:defRPr sz="2380" kern="1200">
          <a:solidFill>
            <a:schemeClr val="tx1"/>
          </a:solidFill>
          <a:latin typeface="+mn-lt"/>
          <a:ea typeface="+mn-ea"/>
          <a:cs typeface="+mn-cs"/>
        </a:defRPr>
      </a:lvl9pPr>
    </p:bodyStyle>
    <p:otherStyle>
      <a:defPPr>
        <a:defRPr lang="en-US"/>
      </a:defPPr>
      <a:lvl1pPr marL="0" algn="l" defTabSz="543963" rtl="0" eaLnBrk="1" latinLnBrk="0" hangingPunct="1">
        <a:defRPr sz="2142" kern="1200">
          <a:solidFill>
            <a:schemeClr val="tx1"/>
          </a:solidFill>
          <a:latin typeface="+mn-lt"/>
          <a:ea typeface="+mn-ea"/>
          <a:cs typeface="+mn-cs"/>
        </a:defRPr>
      </a:lvl1pPr>
      <a:lvl2pPr marL="543963" algn="l" defTabSz="543963" rtl="0" eaLnBrk="1" latinLnBrk="0" hangingPunct="1">
        <a:defRPr sz="2142" kern="1200">
          <a:solidFill>
            <a:schemeClr val="tx1"/>
          </a:solidFill>
          <a:latin typeface="+mn-lt"/>
          <a:ea typeface="+mn-ea"/>
          <a:cs typeface="+mn-cs"/>
        </a:defRPr>
      </a:lvl2pPr>
      <a:lvl3pPr marL="1087926" algn="l" defTabSz="543963" rtl="0" eaLnBrk="1" latinLnBrk="0" hangingPunct="1">
        <a:defRPr sz="2142" kern="1200">
          <a:solidFill>
            <a:schemeClr val="tx1"/>
          </a:solidFill>
          <a:latin typeface="+mn-lt"/>
          <a:ea typeface="+mn-ea"/>
          <a:cs typeface="+mn-cs"/>
        </a:defRPr>
      </a:lvl3pPr>
      <a:lvl4pPr marL="1631889" algn="l" defTabSz="543963" rtl="0" eaLnBrk="1" latinLnBrk="0" hangingPunct="1">
        <a:defRPr sz="2142" kern="1200">
          <a:solidFill>
            <a:schemeClr val="tx1"/>
          </a:solidFill>
          <a:latin typeface="+mn-lt"/>
          <a:ea typeface="+mn-ea"/>
          <a:cs typeface="+mn-cs"/>
        </a:defRPr>
      </a:lvl4pPr>
      <a:lvl5pPr marL="2175852" algn="l" defTabSz="543963" rtl="0" eaLnBrk="1" latinLnBrk="0" hangingPunct="1">
        <a:defRPr sz="2142" kern="1200">
          <a:solidFill>
            <a:schemeClr val="tx1"/>
          </a:solidFill>
          <a:latin typeface="+mn-lt"/>
          <a:ea typeface="+mn-ea"/>
          <a:cs typeface="+mn-cs"/>
        </a:defRPr>
      </a:lvl5pPr>
      <a:lvl6pPr marL="2719815" algn="l" defTabSz="543963" rtl="0" eaLnBrk="1" latinLnBrk="0" hangingPunct="1">
        <a:defRPr sz="2142" kern="1200">
          <a:solidFill>
            <a:schemeClr val="tx1"/>
          </a:solidFill>
          <a:latin typeface="+mn-lt"/>
          <a:ea typeface="+mn-ea"/>
          <a:cs typeface="+mn-cs"/>
        </a:defRPr>
      </a:lvl6pPr>
      <a:lvl7pPr marL="3263777" algn="l" defTabSz="543963" rtl="0" eaLnBrk="1" latinLnBrk="0" hangingPunct="1">
        <a:defRPr sz="2142" kern="1200">
          <a:solidFill>
            <a:schemeClr val="tx1"/>
          </a:solidFill>
          <a:latin typeface="+mn-lt"/>
          <a:ea typeface="+mn-ea"/>
          <a:cs typeface="+mn-cs"/>
        </a:defRPr>
      </a:lvl7pPr>
      <a:lvl8pPr marL="3807741" algn="l" defTabSz="543963" rtl="0" eaLnBrk="1" latinLnBrk="0" hangingPunct="1">
        <a:defRPr sz="2142" kern="1200">
          <a:solidFill>
            <a:schemeClr val="tx1"/>
          </a:solidFill>
          <a:latin typeface="+mn-lt"/>
          <a:ea typeface="+mn-ea"/>
          <a:cs typeface="+mn-cs"/>
        </a:defRPr>
      </a:lvl8pPr>
      <a:lvl9pPr marL="4351704" algn="l" defTabSz="543963" rtl="0" eaLnBrk="1" latinLnBrk="0" hangingPunct="1">
        <a:defRPr sz="21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 y="-326"/>
            <a:ext cx="12240276" cy="6120138"/>
          </a:xfrm>
          <a:prstGeom prst="rect">
            <a:avLst/>
          </a:prstGeom>
        </p:spPr>
      </p:pic>
      <p:pic>
        <p:nvPicPr>
          <p:cNvPr id="11" name="Picture 8" descr="PPTCovers-01.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bwMode="auto">
          <a:xfrm>
            <a:off x="-1" y="2105102"/>
            <a:ext cx="10281287" cy="323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11981" y="2185283"/>
            <a:ext cx="6922188" cy="156820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2964709" y="4333735"/>
            <a:ext cx="5902219" cy="1133016"/>
          </a:xfrm>
          <a:prstGeom prst="rect">
            <a:avLst/>
          </a:prstGeom>
        </p:spPr>
        <p:txBody>
          <a:bodyPr vert="horz" lIns="91440" tIns="45720" rIns="91440" bIns="45720" rtlCol="0">
            <a:noAutofit/>
          </a:bodyPr>
          <a:lstStyle/>
          <a:p>
            <a:pPr lvl="0"/>
            <a:r>
              <a:rPr lang="en-US"/>
              <a:t>Click to edit Master text styles</a:t>
            </a:r>
          </a:p>
          <a:p>
            <a:pPr lvl="1"/>
            <a:r>
              <a:rPr lang="en-US"/>
              <a:t>Second level</a:t>
            </a:r>
          </a:p>
        </p:txBody>
      </p:sp>
      <p:pic>
        <p:nvPicPr>
          <p:cNvPr id="8" name="Picture 7" descr="Intel_Blu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888" y="471452"/>
            <a:ext cx="1646645" cy="777582"/>
          </a:xfrm>
          <a:prstGeom prst="rect">
            <a:avLst/>
          </a:prstGeom>
        </p:spPr>
      </p:pic>
    </p:spTree>
    <p:extLst>
      <p:ext uri="{BB962C8B-B14F-4D97-AF65-F5344CB8AC3E}">
        <p14:creationId xmlns:p14="http://schemas.microsoft.com/office/powerpoint/2010/main" val="807905794"/>
      </p:ext>
    </p:extLst>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hf hdr="0" ftr="0" dt="0"/>
  <p:txStyles>
    <p:titleStyle>
      <a:lvl1pPr algn="l" defTabSz="407972" rtl="0" eaLnBrk="1" latinLnBrk="0" hangingPunct="1">
        <a:spcBef>
          <a:spcPct val="0"/>
        </a:spcBef>
        <a:buNone/>
        <a:defRPr sz="4016" kern="1200">
          <a:solidFill>
            <a:schemeClr val="bg1"/>
          </a:solidFill>
          <a:latin typeface="Verdana"/>
          <a:ea typeface="+mj-ea"/>
          <a:cs typeface="Verdana"/>
        </a:defRPr>
      </a:lvl1pPr>
    </p:titleStyle>
    <p:bodyStyle>
      <a:lvl1pPr marL="0" indent="0" algn="l" defTabSz="407972" rtl="0" eaLnBrk="1" latinLnBrk="0" hangingPunct="1">
        <a:spcBef>
          <a:spcPct val="20000"/>
        </a:spcBef>
        <a:buFont typeface="Arial"/>
        <a:buNone/>
        <a:defRPr sz="1785" kern="1200">
          <a:solidFill>
            <a:srgbClr val="FFFFFF"/>
          </a:solidFill>
          <a:latin typeface="Verdana"/>
          <a:ea typeface="+mn-ea"/>
          <a:cs typeface="Verdana"/>
        </a:defRPr>
      </a:lvl1pPr>
      <a:lvl2pPr marL="407972" indent="0" algn="l" defTabSz="407972" rtl="0" eaLnBrk="1" latinLnBrk="0" hangingPunct="1">
        <a:spcBef>
          <a:spcPct val="20000"/>
        </a:spcBef>
        <a:buFont typeface="Arial"/>
        <a:buNone/>
        <a:defRPr sz="1250" kern="1200">
          <a:solidFill>
            <a:srgbClr val="FFFFFF"/>
          </a:solidFill>
          <a:latin typeface="Verdana"/>
          <a:ea typeface="+mn-ea"/>
          <a:cs typeface="Verdana"/>
        </a:defRPr>
      </a:lvl2pPr>
      <a:lvl3pPr marL="815945" indent="0" algn="l" defTabSz="407972" rtl="0" eaLnBrk="1" latinLnBrk="0" hangingPunct="1">
        <a:spcBef>
          <a:spcPct val="20000"/>
        </a:spcBef>
        <a:buFont typeface="Arial"/>
        <a:buNone/>
        <a:defRPr sz="1785" kern="1200">
          <a:solidFill>
            <a:srgbClr val="FFFFFF"/>
          </a:solidFill>
          <a:latin typeface="Verdana"/>
          <a:ea typeface="+mn-ea"/>
          <a:cs typeface="Verdana"/>
        </a:defRPr>
      </a:lvl3pPr>
      <a:lvl4pPr marL="1223916" indent="0" algn="l" defTabSz="407972" rtl="0" eaLnBrk="1" latinLnBrk="0" hangingPunct="1">
        <a:spcBef>
          <a:spcPct val="20000"/>
        </a:spcBef>
        <a:buFont typeface="Arial"/>
        <a:buNone/>
        <a:defRPr sz="1785" kern="1200">
          <a:solidFill>
            <a:srgbClr val="FFFFFF"/>
          </a:solidFill>
          <a:latin typeface="Verdana"/>
          <a:ea typeface="+mn-ea"/>
          <a:cs typeface="Verdana"/>
        </a:defRPr>
      </a:lvl4pPr>
      <a:lvl5pPr marL="1631889" indent="0" algn="l" defTabSz="407972" rtl="0" eaLnBrk="1" latinLnBrk="0" hangingPunct="1">
        <a:spcBef>
          <a:spcPct val="20000"/>
        </a:spcBef>
        <a:buFont typeface="Arial"/>
        <a:buNone/>
        <a:defRPr sz="1785" kern="1200">
          <a:solidFill>
            <a:srgbClr val="FFFFFF"/>
          </a:solidFill>
          <a:latin typeface="Verdana"/>
          <a:ea typeface="+mn-ea"/>
          <a:cs typeface="Verdana"/>
        </a:defRPr>
      </a:lvl5pPr>
      <a:lvl6pPr marL="2243849" indent="-203986" algn="l" defTabSz="407972" rtl="0" eaLnBrk="1" latinLnBrk="0" hangingPunct="1">
        <a:spcBef>
          <a:spcPct val="20000"/>
        </a:spcBef>
        <a:buFont typeface="Arial"/>
        <a:buChar char="•"/>
        <a:defRPr sz="1785" kern="1200">
          <a:solidFill>
            <a:schemeClr val="tx1"/>
          </a:solidFill>
          <a:latin typeface="+mn-lt"/>
          <a:ea typeface="+mn-ea"/>
          <a:cs typeface="+mn-cs"/>
        </a:defRPr>
      </a:lvl6pPr>
      <a:lvl7pPr marL="2651820" indent="-203986" algn="l" defTabSz="407972" rtl="0" eaLnBrk="1" latinLnBrk="0" hangingPunct="1">
        <a:spcBef>
          <a:spcPct val="20000"/>
        </a:spcBef>
        <a:buFont typeface="Arial"/>
        <a:buChar char="•"/>
        <a:defRPr sz="1785" kern="1200">
          <a:solidFill>
            <a:schemeClr val="tx1"/>
          </a:solidFill>
          <a:latin typeface="+mn-lt"/>
          <a:ea typeface="+mn-ea"/>
          <a:cs typeface="+mn-cs"/>
        </a:defRPr>
      </a:lvl7pPr>
      <a:lvl8pPr marL="3059792" indent="-203986" algn="l" defTabSz="407972" rtl="0" eaLnBrk="1" latinLnBrk="0" hangingPunct="1">
        <a:spcBef>
          <a:spcPct val="20000"/>
        </a:spcBef>
        <a:buFont typeface="Arial"/>
        <a:buChar char="•"/>
        <a:defRPr sz="1785" kern="1200">
          <a:solidFill>
            <a:schemeClr val="tx1"/>
          </a:solidFill>
          <a:latin typeface="+mn-lt"/>
          <a:ea typeface="+mn-ea"/>
          <a:cs typeface="+mn-cs"/>
        </a:defRPr>
      </a:lvl8pPr>
      <a:lvl9pPr marL="3467765" indent="-203986" algn="l" defTabSz="407972" rtl="0" eaLnBrk="1" latinLnBrk="0" hangingPunct="1">
        <a:spcBef>
          <a:spcPct val="20000"/>
        </a:spcBef>
        <a:buFont typeface="Arial"/>
        <a:buChar char="•"/>
        <a:defRPr sz="1785" kern="1200">
          <a:solidFill>
            <a:schemeClr val="tx1"/>
          </a:solidFill>
          <a:latin typeface="+mn-lt"/>
          <a:ea typeface="+mn-ea"/>
          <a:cs typeface="+mn-cs"/>
        </a:defRPr>
      </a:lvl9pPr>
    </p:bodyStyle>
    <p:otherStyle>
      <a:defPPr>
        <a:defRPr lang="en-US"/>
      </a:defPPr>
      <a:lvl1pPr marL="0" algn="l" defTabSz="407972" rtl="0" eaLnBrk="1" latinLnBrk="0" hangingPunct="1">
        <a:defRPr sz="1607" kern="1200">
          <a:solidFill>
            <a:schemeClr val="tx1"/>
          </a:solidFill>
          <a:latin typeface="+mn-lt"/>
          <a:ea typeface="+mn-ea"/>
          <a:cs typeface="+mn-cs"/>
        </a:defRPr>
      </a:lvl1pPr>
      <a:lvl2pPr marL="407972" algn="l" defTabSz="407972" rtl="0" eaLnBrk="1" latinLnBrk="0" hangingPunct="1">
        <a:defRPr sz="1607" kern="1200">
          <a:solidFill>
            <a:schemeClr val="tx1"/>
          </a:solidFill>
          <a:latin typeface="+mn-lt"/>
          <a:ea typeface="+mn-ea"/>
          <a:cs typeface="+mn-cs"/>
        </a:defRPr>
      </a:lvl2pPr>
      <a:lvl3pPr marL="815945" algn="l" defTabSz="407972" rtl="0" eaLnBrk="1" latinLnBrk="0" hangingPunct="1">
        <a:defRPr sz="1607" kern="1200">
          <a:solidFill>
            <a:schemeClr val="tx1"/>
          </a:solidFill>
          <a:latin typeface="+mn-lt"/>
          <a:ea typeface="+mn-ea"/>
          <a:cs typeface="+mn-cs"/>
        </a:defRPr>
      </a:lvl3pPr>
      <a:lvl4pPr marL="1223916" algn="l" defTabSz="407972" rtl="0" eaLnBrk="1" latinLnBrk="0" hangingPunct="1">
        <a:defRPr sz="1607" kern="1200">
          <a:solidFill>
            <a:schemeClr val="tx1"/>
          </a:solidFill>
          <a:latin typeface="+mn-lt"/>
          <a:ea typeface="+mn-ea"/>
          <a:cs typeface="+mn-cs"/>
        </a:defRPr>
      </a:lvl4pPr>
      <a:lvl5pPr marL="1631889" algn="l" defTabSz="407972" rtl="0" eaLnBrk="1" latinLnBrk="0" hangingPunct="1">
        <a:defRPr sz="1607" kern="1200">
          <a:solidFill>
            <a:schemeClr val="tx1"/>
          </a:solidFill>
          <a:latin typeface="+mn-lt"/>
          <a:ea typeface="+mn-ea"/>
          <a:cs typeface="+mn-cs"/>
        </a:defRPr>
      </a:lvl5pPr>
      <a:lvl6pPr marL="2039861" algn="l" defTabSz="407972" rtl="0" eaLnBrk="1" latinLnBrk="0" hangingPunct="1">
        <a:defRPr sz="1607" kern="1200">
          <a:solidFill>
            <a:schemeClr val="tx1"/>
          </a:solidFill>
          <a:latin typeface="+mn-lt"/>
          <a:ea typeface="+mn-ea"/>
          <a:cs typeface="+mn-cs"/>
        </a:defRPr>
      </a:lvl6pPr>
      <a:lvl7pPr marL="2447834" algn="l" defTabSz="407972" rtl="0" eaLnBrk="1" latinLnBrk="0" hangingPunct="1">
        <a:defRPr sz="1607" kern="1200">
          <a:solidFill>
            <a:schemeClr val="tx1"/>
          </a:solidFill>
          <a:latin typeface="+mn-lt"/>
          <a:ea typeface="+mn-ea"/>
          <a:cs typeface="+mn-cs"/>
        </a:defRPr>
      </a:lvl7pPr>
      <a:lvl8pPr marL="2855806" algn="l" defTabSz="407972" rtl="0" eaLnBrk="1" latinLnBrk="0" hangingPunct="1">
        <a:defRPr sz="1607" kern="1200">
          <a:solidFill>
            <a:schemeClr val="tx1"/>
          </a:solidFill>
          <a:latin typeface="+mn-lt"/>
          <a:ea typeface="+mn-ea"/>
          <a:cs typeface="+mn-cs"/>
        </a:defRPr>
      </a:lvl8pPr>
      <a:lvl9pPr marL="3263777" algn="l" defTabSz="407972" rtl="0" eaLnBrk="1" latinLnBrk="0" hangingPunct="1">
        <a:defRPr sz="16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5.png"/><Relationship Id="rId5" Type="http://schemas.openxmlformats.org/officeDocument/2006/relationships/image" Target="../media/image16.pn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大数</a:t>
            </a:r>
            <a:r>
              <a:rPr lang="zh-CN" altLang="en-US" dirty="0" smtClean="0"/>
              <a:t>据分析师的卓越之道</a:t>
            </a:r>
            <a:endParaRPr lang="zh-CN" altLang="en-US" dirty="0"/>
          </a:p>
        </p:txBody>
      </p:sp>
      <p:sp>
        <p:nvSpPr>
          <p:cNvPr id="3" name="Subtitle 2"/>
          <p:cNvSpPr>
            <a:spLocks noGrp="1"/>
          </p:cNvSpPr>
          <p:nvPr>
            <p:ph type="subTitle" idx="1"/>
          </p:nvPr>
        </p:nvSpPr>
        <p:spPr/>
        <p:txBody>
          <a:bodyPr/>
          <a:lstStyle/>
          <a:p>
            <a:r>
              <a:rPr lang="zh-CN" altLang="en-US" dirty="0" smtClean="0"/>
              <a:t>吴甘沙</a:t>
            </a:r>
            <a:endParaRPr lang="en-US" altLang="zh-CN" dirty="0" smtClean="0"/>
          </a:p>
          <a:p>
            <a:r>
              <a:rPr lang="zh-CN" altLang="en-US" dirty="0"/>
              <a:t>英特</a:t>
            </a:r>
            <a:r>
              <a:rPr lang="zh-CN" altLang="en-US" dirty="0" smtClean="0"/>
              <a:t>尔中国研究院</a:t>
            </a:r>
            <a:endParaRPr lang="zh-CN" altLang="en-US" dirty="0"/>
          </a:p>
        </p:txBody>
      </p:sp>
    </p:spTree>
    <p:extLst>
      <p:ext uri="{BB962C8B-B14F-4D97-AF65-F5344CB8AC3E}">
        <p14:creationId xmlns:p14="http://schemas.microsoft.com/office/powerpoint/2010/main" val="2925032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p:cNvSpPr>
            <a:spLocks noGrp="1"/>
          </p:cNvSpPr>
          <p:nvPr>
            <p:ph type="title"/>
          </p:nvPr>
        </p:nvSpPr>
        <p:spPr/>
        <p:txBody>
          <a:bodyPr/>
          <a:lstStyle/>
          <a:p>
            <a:r>
              <a:rPr lang="zh-CN" altLang="en-US" dirty="0" smtClean="0"/>
              <a:t>数据！数据！数据！</a:t>
            </a:r>
            <a:endParaRPr lang="zh-CN" altLang="en-US" dirty="0"/>
          </a:p>
        </p:txBody>
      </p:sp>
      <p:sp>
        <p:nvSpPr>
          <p:cNvPr id="4" name="Content Placeholder 3"/>
          <p:cNvSpPr>
            <a:spLocks noGrp="1"/>
          </p:cNvSpPr>
          <p:nvPr>
            <p:ph sz="quarter" idx="13"/>
          </p:nvPr>
        </p:nvSpPr>
        <p:spPr>
          <a:xfrm>
            <a:off x="2995612" y="1431736"/>
            <a:ext cx="8627783" cy="4076098"/>
          </a:xfrm>
        </p:spPr>
        <p:txBody>
          <a:bodyPr>
            <a:normAutofit fontScale="92500" lnSpcReduction="20000"/>
          </a:bodyPr>
          <a:lstStyle/>
          <a:p>
            <a:r>
              <a:rPr lang="en-US" altLang="zh-CN" dirty="0" smtClean="0"/>
              <a:t>n=All !</a:t>
            </a:r>
          </a:p>
          <a:p>
            <a:pPr lvl="4"/>
            <a:endParaRPr lang="en-US" altLang="zh-CN" dirty="0" smtClean="0"/>
          </a:p>
          <a:p>
            <a:r>
              <a:rPr lang="en-US" altLang="zh-CN" dirty="0" smtClean="0"/>
              <a:t>Enterprise Data Warehouse </a:t>
            </a:r>
            <a:r>
              <a:rPr lang="en-US" altLang="zh-CN" dirty="0" smtClean="0">
                <a:sym typeface="Wingdings" panose="05000000000000000000" pitchFamily="2" charset="2"/>
              </a:rPr>
              <a:t> Enterprise Data H</a:t>
            </a:r>
            <a:r>
              <a:rPr lang="en-US" altLang="zh-CN" dirty="0" smtClean="0"/>
              <a:t>ub/Data Lake</a:t>
            </a:r>
          </a:p>
          <a:p>
            <a:pPr lvl="4"/>
            <a:endParaRPr lang="en-US" altLang="zh-CN" dirty="0" smtClean="0"/>
          </a:p>
          <a:p>
            <a:r>
              <a:rPr lang="en-US" altLang="zh-CN" dirty="0" smtClean="0"/>
              <a:t>External data sources</a:t>
            </a:r>
          </a:p>
          <a:p>
            <a:pPr lvl="1"/>
            <a:endParaRPr lang="en-US" altLang="zh-CN" dirty="0" smtClean="0"/>
          </a:p>
          <a:p>
            <a:r>
              <a:rPr lang="en-US" altLang="zh-CN" dirty="0" smtClean="0"/>
              <a:t>Structured </a:t>
            </a:r>
            <a:r>
              <a:rPr lang="en-US" altLang="zh-CN" dirty="0" smtClean="0">
                <a:sym typeface="Wingdings" panose="05000000000000000000" pitchFamily="2" charset="2"/>
              </a:rPr>
              <a:t> semi-structured  unstructured</a:t>
            </a:r>
          </a:p>
          <a:p>
            <a:pPr lvl="1"/>
            <a:r>
              <a:rPr lang="en-US" altLang="zh-CN" dirty="0" smtClean="0">
                <a:sym typeface="Wingdings" panose="05000000000000000000" pitchFamily="2" charset="2"/>
              </a:rPr>
              <a:t>Log analysis</a:t>
            </a:r>
            <a:endParaRPr lang="en-US" altLang="zh-CN" dirty="0" smtClean="0"/>
          </a:p>
          <a:p>
            <a:pPr lvl="1"/>
            <a:r>
              <a:rPr lang="en-US" altLang="zh-CN" dirty="0"/>
              <a:t>T</a:t>
            </a:r>
            <a:r>
              <a:rPr lang="en-US" altLang="zh-CN" dirty="0" smtClean="0"/>
              <a:t>ext analysis</a:t>
            </a:r>
          </a:p>
          <a:p>
            <a:pPr lvl="1"/>
            <a:r>
              <a:rPr lang="en-US" altLang="zh-CN" dirty="0" smtClean="0"/>
              <a:t>Image/video</a:t>
            </a:r>
          </a:p>
          <a:p>
            <a:pPr lvl="1"/>
            <a:r>
              <a:rPr lang="en-US" altLang="zh-CN" dirty="0" smtClean="0"/>
              <a:t>Data with </a:t>
            </a:r>
            <a:r>
              <a:rPr lang="en-US" altLang="zh-CN" dirty="0" smtClean="0"/>
              <a:t>geo </a:t>
            </a:r>
            <a:r>
              <a:rPr lang="en-US" altLang="zh-CN" dirty="0" smtClean="0"/>
              <a:t>and temporal</a:t>
            </a:r>
            <a:r>
              <a:rPr lang="en-US" altLang="zh-CN" dirty="0" smtClean="0"/>
              <a:t> tags</a:t>
            </a:r>
            <a:endParaRPr lang="en-US" altLang="zh-CN" dirty="0" smtClean="0"/>
          </a:p>
          <a:p>
            <a:pPr lvl="1"/>
            <a:r>
              <a:rPr lang="en-US" altLang="zh-CN" dirty="0" smtClean="0"/>
              <a:t>Networks and graphs</a:t>
            </a:r>
            <a:endParaRPr lang="zh-CN" altLang="en-US" dirty="0"/>
          </a:p>
        </p:txBody>
      </p:sp>
    </p:spTree>
    <p:extLst>
      <p:ext uri="{BB962C8B-B14F-4D97-AF65-F5344CB8AC3E}">
        <p14:creationId xmlns:p14="http://schemas.microsoft.com/office/powerpoint/2010/main" val="3472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11</a:t>
            </a:fld>
            <a:endParaRPr lang="en-US" dirty="0"/>
          </a:p>
        </p:txBody>
      </p:sp>
      <p:sp>
        <p:nvSpPr>
          <p:cNvPr id="3" name="Title 2"/>
          <p:cNvSpPr>
            <a:spLocks noGrp="1"/>
          </p:cNvSpPr>
          <p:nvPr>
            <p:ph type="title"/>
          </p:nvPr>
        </p:nvSpPr>
        <p:spPr/>
        <p:txBody>
          <a:bodyPr/>
          <a:lstStyle/>
          <a:p>
            <a:r>
              <a:rPr lang="zh-CN" altLang="en-US" dirty="0" smtClean="0"/>
              <a:t>数据</a:t>
            </a:r>
            <a:r>
              <a:rPr lang="zh-CN" altLang="en-US" dirty="0"/>
              <a:t>？</a:t>
            </a:r>
            <a:r>
              <a:rPr lang="zh-CN" altLang="en-US" dirty="0" smtClean="0"/>
              <a:t>数据？数据？</a:t>
            </a:r>
            <a:endParaRPr lang="zh-CN" altLang="en-US" dirty="0"/>
          </a:p>
        </p:txBody>
      </p:sp>
      <p:sp>
        <p:nvSpPr>
          <p:cNvPr id="4" name="Content Placeholder 3"/>
          <p:cNvSpPr>
            <a:spLocks noGrp="1"/>
          </p:cNvSpPr>
          <p:nvPr>
            <p:ph sz="quarter" idx="13"/>
          </p:nvPr>
        </p:nvSpPr>
        <p:spPr>
          <a:xfrm>
            <a:off x="4062412" y="1431736"/>
            <a:ext cx="7560983" cy="4076098"/>
          </a:xfrm>
        </p:spPr>
        <p:txBody>
          <a:bodyPr>
            <a:normAutofit fontScale="92500" lnSpcReduction="10000"/>
          </a:bodyPr>
          <a:lstStyle/>
          <a:p>
            <a:r>
              <a:rPr lang="en-US" altLang="zh-CN" dirty="0" smtClean="0"/>
              <a:t>n=All ?</a:t>
            </a:r>
          </a:p>
          <a:p>
            <a:pPr lvl="1"/>
            <a:r>
              <a:rPr lang="en-US" altLang="zh-CN" dirty="0"/>
              <a:t>More data vs. sampling</a:t>
            </a:r>
          </a:p>
          <a:p>
            <a:pPr lvl="1"/>
            <a:r>
              <a:rPr lang="en-US" altLang="zh-CN" dirty="0" smtClean="0"/>
              <a:t>“</a:t>
            </a:r>
            <a:r>
              <a:rPr lang="en-US" altLang="zh-CN" dirty="0" smtClean="0"/>
              <a:t>Raw data” is an oxymoron</a:t>
            </a:r>
          </a:p>
          <a:p>
            <a:pPr lvl="1"/>
            <a:r>
              <a:rPr lang="en-US" altLang="zh-CN" dirty="0"/>
              <a:t>Signals and noises</a:t>
            </a:r>
          </a:p>
          <a:p>
            <a:pPr lvl="1"/>
            <a:r>
              <a:rPr lang="en-US" altLang="zh-CN" dirty="0" smtClean="0"/>
              <a:t>Sampling </a:t>
            </a:r>
            <a:r>
              <a:rPr lang="en-US" altLang="zh-CN" dirty="0" smtClean="0"/>
              <a:t>bias</a:t>
            </a:r>
          </a:p>
          <a:p>
            <a:pPr lvl="4"/>
            <a:endParaRPr lang="en-US" altLang="zh-CN" dirty="0" smtClean="0"/>
          </a:p>
          <a:p>
            <a:r>
              <a:rPr lang="en-US" altLang="zh-CN" dirty="0" smtClean="0"/>
              <a:t>Data exchange and sharing</a:t>
            </a:r>
          </a:p>
          <a:p>
            <a:pPr lvl="1"/>
            <a:r>
              <a:rPr lang="en-US" altLang="zh-CN" dirty="0"/>
              <a:t>Data </a:t>
            </a:r>
            <a:r>
              <a:rPr lang="en-US" altLang="zh-CN" dirty="0" smtClean="0"/>
              <a:t>rights, data pricing</a:t>
            </a:r>
            <a:endParaRPr lang="en-US" altLang="zh-CN" dirty="0" smtClean="0">
              <a:sym typeface="Wingdings" panose="05000000000000000000" pitchFamily="2" charset="2"/>
            </a:endParaRPr>
          </a:p>
          <a:p>
            <a:pPr lvl="4"/>
            <a:endParaRPr lang="en-US" altLang="zh-CN" dirty="0">
              <a:sym typeface="Wingdings" panose="05000000000000000000" pitchFamily="2" charset="2"/>
            </a:endParaRPr>
          </a:p>
          <a:p>
            <a:r>
              <a:rPr lang="en-US" altLang="zh-CN" dirty="0" smtClean="0"/>
              <a:t>Data lifecycle management</a:t>
            </a:r>
          </a:p>
          <a:p>
            <a:pPr lvl="1"/>
            <a:r>
              <a:rPr lang="en-US" altLang="zh-CN" dirty="0"/>
              <a:t>Provenance capture, representation, </a:t>
            </a:r>
            <a:r>
              <a:rPr lang="en-US" altLang="zh-CN" dirty="0" smtClean="0"/>
              <a:t>and querying</a:t>
            </a:r>
          </a:p>
          <a:p>
            <a:pPr lvl="1"/>
            <a:r>
              <a:rPr lang="en-US" altLang="zh-CN" dirty="0" smtClean="0"/>
              <a:t>Sometimes data are not assets, but costs</a:t>
            </a:r>
            <a:endParaRPr lang="zh-CN" altLang="en-US" dirty="0"/>
          </a:p>
        </p:txBody>
      </p:sp>
    </p:spTree>
    <p:extLst>
      <p:ext uri="{BB962C8B-B14F-4D97-AF65-F5344CB8AC3E}">
        <p14:creationId xmlns:p14="http://schemas.microsoft.com/office/powerpoint/2010/main" val="10770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fade">
                                      <p:cBhvr>
                                        <p:cTn id="4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12</a:t>
            </a:fld>
            <a:endParaRPr lang="en-US" dirty="0"/>
          </a:p>
        </p:txBody>
      </p:sp>
      <p:sp>
        <p:nvSpPr>
          <p:cNvPr id="5" name="Rectangle 4"/>
          <p:cNvSpPr/>
          <p:nvPr/>
        </p:nvSpPr>
        <p:spPr>
          <a:xfrm>
            <a:off x="2311930"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2447925" y="218138"/>
            <a:ext cx="7343775" cy="882319"/>
          </a:xfrm>
        </p:spPr>
        <p:txBody>
          <a:bodyPr/>
          <a:lstStyle/>
          <a:p>
            <a:r>
              <a:rPr lang="zh-CN" altLang="en-US" dirty="0" smtClean="0"/>
              <a:t>数据分析方法论的升级</a:t>
            </a:r>
            <a:endParaRPr lang="zh-CN" altLang="en-US" dirty="0"/>
          </a:p>
        </p:txBody>
      </p:sp>
    </p:spTree>
    <p:extLst>
      <p:ext uri="{BB962C8B-B14F-4D97-AF65-F5344CB8AC3E}">
        <p14:creationId xmlns:p14="http://schemas.microsoft.com/office/powerpoint/2010/main" val="4023274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13</a:t>
            </a:fld>
            <a:endParaRPr lang="en-US" dirty="0"/>
          </a:p>
        </p:txBody>
      </p:sp>
      <p:sp>
        <p:nvSpPr>
          <p:cNvPr id="3" name="Title 2"/>
          <p:cNvSpPr>
            <a:spLocks noGrp="1"/>
          </p:cNvSpPr>
          <p:nvPr>
            <p:ph type="title"/>
          </p:nvPr>
        </p:nvSpPr>
        <p:spPr/>
        <p:txBody>
          <a:bodyPr/>
          <a:lstStyle/>
          <a:p>
            <a:r>
              <a:rPr lang="zh-CN" altLang="en-US" dirty="0" smtClean="0"/>
              <a:t>数据质量：重中之重</a:t>
            </a:r>
            <a:endParaRPr lang="zh-CN" altLang="en-US" dirty="0"/>
          </a:p>
        </p:txBody>
      </p:sp>
      <p:sp>
        <p:nvSpPr>
          <p:cNvPr id="4" name="Content Placeholder 3"/>
          <p:cNvSpPr>
            <a:spLocks noGrp="1"/>
          </p:cNvSpPr>
          <p:nvPr>
            <p:ph sz="quarter" idx="13"/>
          </p:nvPr>
        </p:nvSpPr>
        <p:spPr>
          <a:xfrm>
            <a:off x="2919413" y="1431735"/>
            <a:ext cx="7162800" cy="4331252"/>
          </a:xfrm>
        </p:spPr>
        <p:txBody>
          <a:bodyPr>
            <a:normAutofit/>
          </a:bodyPr>
          <a:lstStyle/>
          <a:p>
            <a:r>
              <a:rPr lang="en-US" altLang="zh-CN" dirty="0" smtClean="0"/>
              <a:t>Noisy, biased and polluted data are unavoidable</a:t>
            </a:r>
          </a:p>
          <a:p>
            <a:pPr lvl="1"/>
            <a:r>
              <a:rPr lang="en-US" altLang="zh-CN" dirty="0" smtClean="0"/>
              <a:t>Goal: models = components for noise + relatively complex models for signal</a:t>
            </a:r>
          </a:p>
          <a:p>
            <a:pPr lvl="4"/>
            <a:endParaRPr lang="en-US" altLang="zh-CN" dirty="0"/>
          </a:p>
          <a:p>
            <a:r>
              <a:rPr lang="en-US" altLang="zh-CN" dirty="0" smtClean="0"/>
              <a:t>Cleansing, validation, …</a:t>
            </a:r>
          </a:p>
          <a:p>
            <a:pPr lvl="1"/>
            <a:r>
              <a:rPr lang="en-US" altLang="zh-CN" dirty="0" smtClean="0"/>
              <a:t>Can it start with a small subset? Can the process be automated?</a:t>
            </a:r>
          </a:p>
          <a:p>
            <a:pPr lvl="1"/>
            <a:r>
              <a:rPr lang="en-US" altLang="zh-CN" dirty="0" smtClean="0"/>
              <a:t>Work together with visualization, machine learning</a:t>
            </a:r>
            <a:endParaRPr lang="en-US" altLang="zh-CN" dirty="0"/>
          </a:p>
          <a:p>
            <a:pPr lvl="4"/>
            <a:endParaRPr lang="en-US" altLang="zh-CN" dirty="0" smtClean="0"/>
          </a:p>
          <a:p>
            <a:r>
              <a:rPr lang="en-US" altLang="zh-CN" dirty="0" smtClean="0"/>
              <a:t>Curation, Wrangling, …</a:t>
            </a:r>
          </a:p>
          <a:p>
            <a:pPr lvl="1"/>
            <a:r>
              <a:rPr lang="en-US" altLang="zh-CN" dirty="0" smtClean="0"/>
              <a:t>Automated learning to discover structure, resolve entities, and transform data</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20693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fade">
                                      <p:cBhvr>
                                        <p:cTn id="18" dur="500"/>
                                        <p:tgtEl>
                                          <p:spTgt spid="4">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14</a:t>
            </a:fld>
            <a:endParaRPr lang="en-US" dirty="0"/>
          </a:p>
        </p:txBody>
      </p:sp>
      <p:sp>
        <p:nvSpPr>
          <p:cNvPr id="3" name="Title 2"/>
          <p:cNvSpPr>
            <a:spLocks noGrp="1"/>
          </p:cNvSpPr>
          <p:nvPr>
            <p:ph type="title"/>
          </p:nvPr>
        </p:nvSpPr>
        <p:spPr/>
        <p:txBody>
          <a:bodyPr/>
          <a:lstStyle/>
          <a:p>
            <a:r>
              <a:rPr lang="zh-CN" altLang="en-US" dirty="0" smtClean="0"/>
              <a:t>数据表示</a:t>
            </a:r>
            <a:endParaRPr lang="zh-CN" altLang="en-US" dirty="0"/>
          </a:p>
        </p:txBody>
      </p:sp>
      <p:sp>
        <p:nvSpPr>
          <p:cNvPr id="4" name="Content Placeholder 3"/>
          <p:cNvSpPr>
            <a:spLocks noGrp="1"/>
          </p:cNvSpPr>
          <p:nvPr>
            <p:ph sz="quarter" idx="13"/>
          </p:nvPr>
        </p:nvSpPr>
        <p:spPr>
          <a:xfrm>
            <a:off x="2690813" y="1155965"/>
            <a:ext cx="7620000" cy="4607022"/>
          </a:xfrm>
        </p:spPr>
        <p:txBody>
          <a:bodyPr>
            <a:normAutofit lnSpcReduction="10000"/>
          </a:bodyPr>
          <a:lstStyle/>
          <a:p>
            <a:r>
              <a:rPr lang="en-US" altLang="zh-CN" dirty="0" smtClean="0"/>
              <a:t>Reduce </a:t>
            </a:r>
            <a:r>
              <a:rPr lang="en-US" altLang="zh-CN" dirty="0" smtClean="0"/>
              <a:t>compute and communication complexity</a:t>
            </a:r>
          </a:p>
          <a:p>
            <a:pPr lvl="1"/>
            <a:r>
              <a:rPr lang="en-US" altLang="zh-CN" dirty="0" smtClean="0"/>
              <a:t>Sparse, compressed data structure</a:t>
            </a:r>
          </a:p>
          <a:p>
            <a:pPr lvl="1"/>
            <a:r>
              <a:rPr lang="en-US" altLang="zh-CN" dirty="0" smtClean="0"/>
              <a:t>Approximate computation</a:t>
            </a:r>
          </a:p>
          <a:p>
            <a:pPr lvl="4"/>
            <a:endParaRPr lang="en-US" altLang="zh-CN" dirty="0"/>
          </a:p>
          <a:p>
            <a:r>
              <a:rPr lang="en-US" altLang="zh-CN" dirty="0"/>
              <a:t>Reduce </a:t>
            </a:r>
            <a:r>
              <a:rPr lang="en-US" altLang="zh-CN" dirty="0" smtClean="0"/>
              <a:t>statistical </a:t>
            </a:r>
            <a:r>
              <a:rPr lang="en-US" altLang="zh-CN" dirty="0"/>
              <a:t>c</a:t>
            </a:r>
            <a:r>
              <a:rPr lang="en-US" altLang="zh-CN" dirty="0" smtClean="0"/>
              <a:t>omplexity</a:t>
            </a:r>
          </a:p>
          <a:p>
            <a:pPr lvl="1"/>
            <a:r>
              <a:rPr lang="en-US" altLang="zh-CN" dirty="0"/>
              <a:t>Dimensionality </a:t>
            </a:r>
            <a:r>
              <a:rPr lang="en-US" altLang="zh-CN" dirty="0" smtClean="0"/>
              <a:t>reduction, clustering</a:t>
            </a:r>
          </a:p>
          <a:p>
            <a:pPr lvl="4"/>
            <a:endParaRPr lang="en-US" altLang="zh-CN" dirty="0"/>
          </a:p>
          <a:p>
            <a:r>
              <a:rPr lang="en-US" altLang="zh-CN" dirty="0" smtClean="0"/>
              <a:t>Sampling</a:t>
            </a:r>
          </a:p>
          <a:p>
            <a:pPr lvl="1"/>
            <a:r>
              <a:rPr lang="en-US" altLang="zh-CN" dirty="0" smtClean="0"/>
              <a:t>Non-random sampling, compressive sensing, … …</a:t>
            </a:r>
          </a:p>
          <a:p>
            <a:pPr lvl="4"/>
            <a:endParaRPr lang="en-US" altLang="zh-CN" dirty="0" smtClean="0"/>
          </a:p>
          <a:p>
            <a:r>
              <a:rPr lang="en-US" altLang="zh-CN" dirty="0" smtClean="0"/>
              <a:t>Choose </a:t>
            </a:r>
            <a:r>
              <a:rPr lang="en-US" altLang="zh-CN" dirty="0" smtClean="0"/>
              <a:t>best representation for specific </a:t>
            </a:r>
            <a:r>
              <a:rPr lang="en-US" altLang="zh-CN" dirty="0" smtClean="0"/>
              <a:t>computational methods</a:t>
            </a:r>
          </a:p>
          <a:p>
            <a:pPr lvl="1"/>
            <a:r>
              <a:rPr lang="en-US" altLang="zh-CN" dirty="0" smtClean="0"/>
              <a:t>E.g. tables for data parallelism, networks/graphs for graph parallelism</a:t>
            </a:r>
            <a:endParaRPr lang="zh-CN" altLang="en-US" dirty="0"/>
          </a:p>
        </p:txBody>
      </p:sp>
      <p:sp>
        <p:nvSpPr>
          <p:cNvPr id="5" name="TextBox 4"/>
          <p:cNvSpPr txBox="1"/>
          <p:nvPr/>
        </p:nvSpPr>
        <p:spPr>
          <a:xfrm>
            <a:off x="7872412" y="2526506"/>
            <a:ext cx="4182430" cy="1200329"/>
          </a:xfrm>
          <a:prstGeom prst="rect">
            <a:avLst/>
          </a:prstGeom>
          <a:noFill/>
        </p:spPr>
        <p:txBody>
          <a:bodyPr wrap="square" rtlCol="0">
            <a:spAutoFit/>
          </a:bodyPr>
          <a:lstStyle/>
          <a:p>
            <a:r>
              <a:rPr lang="en-US" altLang="zh-CN" sz="2400" dirty="0" smtClean="0">
                <a:solidFill>
                  <a:schemeClr val="tx2"/>
                </a:solidFill>
                <a:latin typeface="Neo Sans Intel"/>
                <a:cs typeface="Neo Sans Intel"/>
              </a:rPr>
              <a:t>UIMA</a:t>
            </a:r>
            <a:r>
              <a:rPr lang="en-US" altLang="zh-CN" sz="2400" dirty="0">
                <a:solidFill>
                  <a:schemeClr val="tx2"/>
                </a:solidFill>
                <a:cs typeface="Neo Sans Intel"/>
              </a:rPr>
              <a:t>: Unstructured Information Management </a:t>
            </a:r>
            <a:r>
              <a:rPr lang="en-US" altLang="zh-CN" sz="2400" dirty="0" smtClean="0">
                <a:solidFill>
                  <a:schemeClr val="tx2"/>
                </a:solidFill>
                <a:cs typeface="Neo Sans Intel"/>
              </a:rPr>
              <a:t>Architecture</a:t>
            </a:r>
            <a:endParaRPr lang="zh-CN" altLang="en-US" sz="2400" dirty="0" smtClean="0">
              <a:solidFill>
                <a:schemeClr val="tx2"/>
              </a:solidFill>
              <a:latin typeface="Neo Sans Intel"/>
              <a:cs typeface="Neo Sans Intel"/>
            </a:endParaRPr>
          </a:p>
        </p:txBody>
      </p:sp>
    </p:spTree>
    <p:extLst>
      <p:ext uri="{BB962C8B-B14F-4D97-AF65-F5344CB8AC3E}">
        <p14:creationId xmlns:p14="http://schemas.microsoft.com/office/powerpoint/2010/main" val="81170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animEffect transition="in" filter="fade">
                                      <p:cBhvr>
                                        <p:cTn id="34" dur="500"/>
                                        <p:tgtEl>
                                          <p:spTgt spid="4">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Effect transition="in" filter="fade">
                                      <p:cBhvr>
                                        <p:cTn id="37" dur="500"/>
                                        <p:tgtEl>
                                          <p:spTgt spid="4">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15</a:t>
            </a:fld>
            <a:endParaRPr lang="en-US" dirty="0"/>
          </a:p>
        </p:txBody>
      </p:sp>
      <p:sp>
        <p:nvSpPr>
          <p:cNvPr id="5" name="Rectangle 4"/>
          <p:cNvSpPr/>
          <p:nvPr/>
        </p:nvSpPr>
        <p:spPr>
          <a:xfrm>
            <a:off x="2311930"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2447925" y="218138"/>
            <a:ext cx="7343775" cy="882319"/>
          </a:xfrm>
        </p:spPr>
        <p:txBody>
          <a:bodyPr/>
          <a:lstStyle/>
          <a:p>
            <a:r>
              <a:rPr lang="zh-CN" altLang="en-US" dirty="0" smtClean="0"/>
              <a:t>数据分析方法论的升级</a:t>
            </a:r>
            <a:endParaRPr lang="zh-CN" altLang="en-US" dirty="0"/>
          </a:p>
        </p:txBody>
      </p:sp>
    </p:spTree>
    <p:extLst>
      <p:ext uri="{BB962C8B-B14F-4D97-AF65-F5344CB8AC3E}">
        <p14:creationId xmlns:p14="http://schemas.microsoft.com/office/powerpoint/2010/main" val="1526139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593" y="521317"/>
            <a:ext cx="7406068" cy="4555349"/>
          </a:xfrm>
          <a:prstGeom prst="rect">
            <a:avLst/>
          </a:prstGeom>
        </p:spPr>
      </p:pic>
      <p:sp>
        <p:nvSpPr>
          <p:cNvPr id="6" name="TextBox 5"/>
          <p:cNvSpPr txBox="1"/>
          <p:nvPr/>
        </p:nvSpPr>
        <p:spPr>
          <a:xfrm>
            <a:off x="8481061" y="5591578"/>
            <a:ext cx="2110642" cy="348685"/>
          </a:xfrm>
          <a:prstGeom prst="rect">
            <a:avLst/>
          </a:prstGeom>
          <a:noFill/>
        </p:spPr>
        <p:txBody>
          <a:bodyPr wrap="none" rtlCol="0">
            <a:spAutoFit/>
          </a:bodyPr>
          <a:lstStyle/>
          <a:p>
            <a:r>
              <a:rPr lang="en-US" altLang="zh-CN" sz="1666" dirty="0">
                <a:solidFill>
                  <a:schemeClr val="tx2"/>
                </a:solidFill>
                <a:cs typeface="Neo Sans Intel"/>
              </a:rPr>
              <a:t>Source: blogs.sas.com</a:t>
            </a:r>
            <a:endParaRPr lang="zh-CN" altLang="en-US" sz="1666" dirty="0">
              <a:solidFill>
                <a:schemeClr val="tx2"/>
              </a:solidFill>
              <a:latin typeface="Neo Sans Intel"/>
              <a:cs typeface="Neo Sans Intel"/>
            </a:endParaRPr>
          </a:p>
        </p:txBody>
      </p:sp>
      <p:sp>
        <p:nvSpPr>
          <p:cNvPr id="3" name="TextBox 2"/>
          <p:cNvSpPr txBox="1"/>
          <p:nvPr/>
        </p:nvSpPr>
        <p:spPr>
          <a:xfrm>
            <a:off x="4201591" y="5076667"/>
            <a:ext cx="4182107" cy="596445"/>
          </a:xfrm>
          <a:prstGeom prst="rect">
            <a:avLst/>
          </a:prstGeom>
          <a:noFill/>
        </p:spPr>
        <p:txBody>
          <a:bodyPr wrap="none" rtlCol="0">
            <a:spAutoFit/>
          </a:bodyPr>
          <a:lstStyle/>
          <a:p>
            <a:r>
              <a:rPr lang="en-US" altLang="zh-CN" sz="3276" b="1" dirty="0">
                <a:solidFill>
                  <a:schemeClr val="tx2"/>
                </a:solidFill>
                <a:latin typeface="Neo Sans Intel"/>
                <a:cs typeface="Neo Sans Intel"/>
              </a:rPr>
              <a:t>Computational Science</a:t>
            </a:r>
            <a:endParaRPr lang="zh-CN" altLang="en-US" sz="3276" b="1" dirty="0">
              <a:solidFill>
                <a:schemeClr val="tx2"/>
              </a:solidFill>
              <a:latin typeface="Neo Sans Intel"/>
              <a:cs typeface="Neo Sans Intel"/>
            </a:endParaRPr>
          </a:p>
        </p:txBody>
      </p:sp>
    </p:spTree>
    <p:extLst>
      <p:ext uri="{BB962C8B-B14F-4D97-AF65-F5344CB8AC3E}">
        <p14:creationId xmlns:p14="http://schemas.microsoft.com/office/powerpoint/2010/main" val="80473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17</a:t>
            </a:fld>
            <a:endParaRPr lang="en-US" dirty="0"/>
          </a:p>
        </p:txBody>
      </p:sp>
      <p:sp>
        <p:nvSpPr>
          <p:cNvPr id="3" name="Title 2"/>
          <p:cNvSpPr>
            <a:spLocks noGrp="1"/>
          </p:cNvSpPr>
          <p:nvPr>
            <p:ph type="title"/>
          </p:nvPr>
        </p:nvSpPr>
        <p:spPr/>
        <p:txBody>
          <a:bodyPr/>
          <a:lstStyle/>
          <a:p>
            <a:r>
              <a:rPr lang="zh-CN" altLang="en-US" dirty="0" smtClean="0"/>
              <a:t>检查自身装备</a:t>
            </a:r>
            <a:endParaRPr lang="zh-CN" altLang="en-US" dirty="0"/>
          </a:p>
        </p:txBody>
      </p:sp>
      <p:pic>
        <p:nvPicPr>
          <p:cNvPr id="5" name="Picture 4"/>
          <p:cNvPicPr>
            <a:picLocks noChangeAspect="1"/>
          </p:cNvPicPr>
          <p:nvPr/>
        </p:nvPicPr>
        <p:blipFill>
          <a:blip r:embed="rId3"/>
          <a:stretch>
            <a:fillRect/>
          </a:stretch>
        </p:blipFill>
        <p:spPr>
          <a:xfrm>
            <a:off x="2558028" y="2234411"/>
            <a:ext cx="1515157" cy="604360"/>
          </a:xfrm>
          <a:prstGeom prst="rect">
            <a:avLst/>
          </a:prstGeom>
        </p:spPr>
      </p:pic>
      <p:pic>
        <p:nvPicPr>
          <p:cNvPr id="6" name="Picture 5"/>
          <p:cNvPicPr>
            <a:picLocks noChangeAspect="1"/>
          </p:cNvPicPr>
          <p:nvPr/>
        </p:nvPicPr>
        <p:blipFill>
          <a:blip r:embed="rId4"/>
          <a:stretch>
            <a:fillRect/>
          </a:stretch>
        </p:blipFill>
        <p:spPr>
          <a:xfrm>
            <a:off x="4425787" y="2153267"/>
            <a:ext cx="1007787" cy="761700"/>
          </a:xfrm>
          <a:prstGeom prst="rect">
            <a:avLst/>
          </a:prstGeom>
        </p:spPr>
      </p:pic>
      <p:pic>
        <p:nvPicPr>
          <p:cNvPr id="7" name="Picture 6"/>
          <p:cNvPicPr>
            <a:picLocks noChangeAspect="1"/>
          </p:cNvPicPr>
          <p:nvPr/>
        </p:nvPicPr>
        <p:blipFill rotWithShape="1">
          <a:blip r:embed="rId5"/>
          <a:srcRect l="37565" r="4405"/>
          <a:stretch/>
        </p:blipFill>
        <p:spPr>
          <a:xfrm>
            <a:off x="5784224" y="2082350"/>
            <a:ext cx="1556858" cy="903533"/>
          </a:xfrm>
          <a:prstGeom prst="rect">
            <a:avLst/>
          </a:prstGeom>
        </p:spPr>
      </p:pic>
      <p:pic>
        <p:nvPicPr>
          <p:cNvPr id="8" name="Picture 7"/>
          <p:cNvPicPr>
            <a:picLocks noChangeAspect="1"/>
          </p:cNvPicPr>
          <p:nvPr/>
        </p:nvPicPr>
        <p:blipFill>
          <a:blip r:embed="rId6"/>
          <a:stretch>
            <a:fillRect/>
          </a:stretch>
        </p:blipFill>
        <p:spPr>
          <a:xfrm>
            <a:off x="7691732" y="2188461"/>
            <a:ext cx="2357261" cy="691312"/>
          </a:xfrm>
          <a:prstGeom prst="rect">
            <a:avLst/>
          </a:prstGeom>
        </p:spPr>
      </p:pic>
      <p:pic>
        <p:nvPicPr>
          <p:cNvPr id="9" name="Picture 8"/>
          <p:cNvPicPr>
            <a:picLocks noChangeAspect="1"/>
          </p:cNvPicPr>
          <p:nvPr/>
        </p:nvPicPr>
        <p:blipFill>
          <a:blip r:embed="rId7"/>
          <a:stretch>
            <a:fillRect/>
          </a:stretch>
        </p:blipFill>
        <p:spPr>
          <a:xfrm>
            <a:off x="4073184" y="3422562"/>
            <a:ext cx="1776305" cy="1776305"/>
          </a:xfrm>
          <a:prstGeom prst="rect">
            <a:avLst/>
          </a:prstGeom>
        </p:spPr>
      </p:pic>
      <p:pic>
        <p:nvPicPr>
          <p:cNvPr id="12" name="Picture 11"/>
          <p:cNvPicPr>
            <a:picLocks noChangeAspect="1"/>
          </p:cNvPicPr>
          <p:nvPr/>
        </p:nvPicPr>
        <p:blipFill>
          <a:blip r:embed="rId8"/>
          <a:stretch>
            <a:fillRect/>
          </a:stretch>
        </p:blipFill>
        <p:spPr>
          <a:xfrm>
            <a:off x="6322126" y="3241234"/>
            <a:ext cx="1756613" cy="1293994"/>
          </a:xfrm>
          <a:prstGeom prst="rect">
            <a:avLst/>
          </a:prstGeom>
        </p:spPr>
      </p:pic>
      <p:pic>
        <p:nvPicPr>
          <p:cNvPr id="13" name="Picture 12"/>
          <p:cNvPicPr>
            <a:picLocks noChangeAspect="1"/>
          </p:cNvPicPr>
          <p:nvPr/>
        </p:nvPicPr>
        <p:blipFill>
          <a:blip r:embed="rId9"/>
          <a:stretch>
            <a:fillRect/>
          </a:stretch>
        </p:blipFill>
        <p:spPr>
          <a:xfrm>
            <a:off x="6300612" y="4503601"/>
            <a:ext cx="1778127" cy="786175"/>
          </a:xfrm>
          <a:prstGeom prst="rect">
            <a:avLst/>
          </a:prstGeom>
        </p:spPr>
      </p:pic>
    </p:spTree>
    <p:extLst>
      <p:ext uri="{BB962C8B-B14F-4D97-AF65-F5344CB8AC3E}">
        <p14:creationId xmlns:p14="http://schemas.microsoft.com/office/powerpoint/2010/main" val="3041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18</a:t>
            </a:fld>
            <a:endParaRPr lang="en-US" dirty="0"/>
          </a:p>
        </p:txBody>
      </p:sp>
      <p:sp>
        <p:nvSpPr>
          <p:cNvPr id="3" name="Title 2"/>
          <p:cNvSpPr>
            <a:spLocks noGrp="1"/>
          </p:cNvSpPr>
          <p:nvPr>
            <p:ph type="title"/>
          </p:nvPr>
        </p:nvSpPr>
        <p:spPr/>
        <p:txBody>
          <a:bodyPr/>
          <a:lstStyle/>
          <a:p>
            <a:r>
              <a:rPr lang="zh-CN" altLang="en-US" dirty="0" smtClean="0"/>
              <a:t>检查自身装备</a:t>
            </a:r>
            <a:endParaRPr lang="zh-CN" altLang="en-US" dirty="0"/>
          </a:p>
        </p:txBody>
      </p:sp>
      <p:pic>
        <p:nvPicPr>
          <p:cNvPr id="5" name="Picture 4"/>
          <p:cNvPicPr>
            <a:picLocks noChangeAspect="1"/>
          </p:cNvPicPr>
          <p:nvPr/>
        </p:nvPicPr>
        <p:blipFill>
          <a:blip r:embed="rId3"/>
          <a:stretch>
            <a:fillRect/>
          </a:stretch>
        </p:blipFill>
        <p:spPr>
          <a:xfrm>
            <a:off x="2558028" y="2234411"/>
            <a:ext cx="1515157" cy="604360"/>
          </a:xfrm>
          <a:prstGeom prst="rect">
            <a:avLst/>
          </a:prstGeom>
        </p:spPr>
      </p:pic>
      <p:pic>
        <p:nvPicPr>
          <p:cNvPr id="6" name="Picture 5"/>
          <p:cNvPicPr>
            <a:picLocks noChangeAspect="1"/>
          </p:cNvPicPr>
          <p:nvPr/>
        </p:nvPicPr>
        <p:blipFill>
          <a:blip r:embed="rId4"/>
          <a:stretch>
            <a:fillRect/>
          </a:stretch>
        </p:blipFill>
        <p:spPr>
          <a:xfrm>
            <a:off x="4425787" y="2153267"/>
            <a:ext cx="1007787" cy="761700"/>
          </a:xfrm>
          <a:prstGeom prst="rect">
            <a:avLst/>
          </a:prstGeom>
        </p:spPr>
      </p:pic>
      <p:pic>
        <p:nvPicPr>
          <p:cNvPr id="7" name="Picture 6"/>
          <p:cNvPicPr>
            <a:picLocks noChangeAspect="1"/>
          </p:cNvPicPr>
          <p:nvPr/>
        </p:nvPicPr>
        <p:blipFill rotWithShape="1">
          <a:blip r:embed="rId5"/>
          <a:srcRect l="37565" r="4405"/>
          <a:stretch/>
        </p:blipFill>
        <p:spPr>
          <a:xfrm>
            <a:off x="5784224" y="2082350"/>
            <a:ext cx="1556858" cy="903533"/>
          </a:xfrm>
          <a:prstGeom prst="rect">
            <a:avLst/>
          </a:prstGeom>
        </p:spPr>
      </p:pic>
      <p:pic>
        <p:nvPicPr>
          <p:cNvPr id="8" name="Picture 7"/>
          <p:cNvPicPr>
            <a:picLocks noChangeAspect="1"/>
          </p:cNvPicPr>
          <p:nvPr/>
        </p:nvPicPr>
        <p:blipFill>
          <a:blip r:embed="rId6"/>
          <a:stretch>
            <a:fillRect/>
          </a:stretch>
        </p:blipFill>
        <p:spPr>
          <a:xfrm>
            <a:off x="7691732" y="2188461"/>
            <a:ext cx="2357261" cy="691312"/>
          </a:xfrm>
          <a:prstGeom prst="rect">
            <a:avLst/>
          </a:prstGeom>
        </p:spPr>
      </p:pic>
      <p:pic>
        <p:nvPicPr>
          <p:cNvPr id="4" name="Picture 3"/>
          <p:cNvPicPr>
            <a:picLocks noChangeAspect="1"/>
          </p:cNvPicPr>
          <p:nvPr/>
        </p:nvPicPr>
        <p:blipFill>
          <a:blip r:embed="rId7"/>
          <a:stretch>
            <a:fillRect/>
          </a:stretch>
        </p:blipFill>
        <p:spPr>
          <a:xfrm>
            <a:off x="7384069" y="3551504"/>
            <a:ext cx="2334595" cy="1235295"/>
          </a:xfrm>
          <a:prstGeom prst="rect">
            <a:avLst/>
          </a:prstGeom>
        </p:spPr>
      </p:pic>
      <p:pic>
        <p:nvPicPr>
          <p:cNvPr id="11" name="Picture 10"/>
          <p:cNvPicPr>
            <a:picLocks noChangeAspect="1"/>
          </p:cNvPicPr>
          <p:nvPr/>
        </p:nvPicPr>
        <p:blipFill>
          <a:blip r:embed="rId8"/>
          <a:stretch>
            <a:fillRect/>
          </a:stretch>
        </p:blipFill>
        <p:spPr>
          <a:xfrm>
            <a:off x="2882979" y="3902826"/>
            <a:ext cx="2901244" cy="883973"/>
          </a:xfrm>
          <a:prstGeom prst="rect">
            <a:avLst/>
          </a:prstGeom>
        </p:spPr>
      </p:pic>
      <p:pic>
        <p:nvPicPr>
          <p:cNvPr id="12" name="Picture 11"/>
          <p:cNvPicPr>
            <a:picLocks noChangeAspect="1"/>
          </p:cNvPicPr>
          <p:nvPr/>
        </p:nvPicPr>
        <p:blipFill>
          <a:blip r:embed="rId9"/>
          <a:stretch>
            <a:fillRect/>
          </a:stretch>
        </p:blipFill>
        <p:spPr>
          <a:xfrm>
            <a:off x="5850898" y="3939563"/>
            <a:ext cx="1380830" cy="708005"/>
          </a:xfrm>
          <a:prstGeom prst="rect">
            <a:avLst/>
          </a:prstGeom>
        </p:spPr>
      </p:pic>
      <p:pic>
        <p:nvPicPr>
          <p:cNvPr id="13" name="Picture 12"/>
          <p:cNvPicPr>
            <a:picLocks noChangeAspect="1"/>
          </p:cNvPicPr>
          <p:nvPr/>
        </p:nvPicPr>
        <p:blipFill>
          <a:blip r:embed="rId10"/>
          <a:stretch>
            <a:fillRect/>
          </a:stretch>
        </p:blipFill>
        <p:spPr>
          <a:xfrm>
            <a:off x="5777093" y="3374783"/>
            <a:ext cx="1490288" cy="640314"/>
          </a:xfrm>
          <a:prstGeom prst="rect">
            <a:avLst/>
          </a:prstGeom>
        </p:spPr>
      </p:pic>
      <p:pic>
        <p:nvPicPr>
          <p:cNvPr id="14" name="Picture 13"/>
          <p:cNvPicPr>
            <a:picLocks noChangeAspect="1"/>
          </p:cNvPicPr>
          <p:nvPr/>
        </p:nvPicPr>
        <p:blipFill rotWithShape="1">
          <a:blip r:embed="rId11"/>
          <a:srcRect l="6495" t="18421" r="4079" b="13158"/>
          <a:stretch/>
        </p:blipFill>
        <p:spPr>
          <a:xfrm>
            <a:off x="5809132" y="4690999"/>
            <a:ext cx="1508262" cy="529930"/>
          </a:xfrm>
          <a:prstGeom prst="rect">
            <a:avLst/>
          </a:prstGeom>
        </p:spPr>
      </p:pic>
    </p:spTree>
    <p:extLst>
      <p:ext uri="{BB962C8B-B14F-4D97-AF65-F5344CB8AC3E}">
        <p14:creationId xmlns:p14="http://schemas.microsoft.com/office/powerpoint/2010/main" val="23216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19</a:t>
            </a:fld>
            <a:endParaRPr lang="en-US" dirty="0"/>
          </a:p>
        </p:txBody>
      </p:sp>
      <p:sp>
        <p:nvSpPr>
          <p:cNvPr id="3" name="Title 2"/>
          <p:cNvSpPr>
            <a:spLocks noGrp="1"/>
          </p:cNvSpPr>
          <p:nvPr>
            <p:ph type="title"/>
          </p:nvPr>
        </p:nvSpPr>
        <p:spPr/>
        <p:txBody>
          <a:bodyPr/>
          <a:lstStyle/>
          <a:p>
            <a:r>
              <a:rPr lang="en-US" altLang="zh-CN" dirty="0" smtClean="0"/>
              <a:t>ML Pipeline</a:t>
            </a:r>
            <a:endParaRPr lang="zh-CN" altLang="en-US" dirty="0"/>
          </a:p>
        </p:txBody>
      </p:sp>
      <p:sp>
        <p:nvSpPr>
          <p:cNvPr id="4" name="Content Placeholder 3"/>
          <p:cNvSpPr>
            <a:spLocks noGrp="1"/>
          </p:cNvSpPr>
          <p:nvPr>
            <p:ph sz="quarter" idx="13"/>
          </p:nvPr>
        </p:nvSpPr>
        <p:spPr>
          <a:xfrm>
            <a:off x="4672012" y="1431736"/>
            <a:ext cx="4002029" cy="4076098"/>
          </a:xfrm>
        </p:spPr>
        <p:txBody>
          <a:bodyPr/>
          <a:lstStyle/>
          <a:p>
            <a:r>
              <a:rPr lang="en-US" altLang="zh-CN" dirty="0" err="1" smtClean="0"/>
              <a:t>Scikit</a:t>
            </a:r>
            <a:r>
              <a:rPr lang="en-US" altLang="zh-CN" dirty="0" smtClean="0"/>
              <a:t>-learn style pipelines</a:t>
            </a:r>
            <a:endParaRPr lang="zh-CN" altLang="en-US" dirty="0"/>
          </a:p>
        </p:txBody>
      </p:sp>
      <p:pic>
        <p:nvPicPr>
          <p:cNvPr id="5" name="Picture 4"/>
          <p:cNvPicPr>
            <a:picLocks noChangeAspect="1"/>
          </p:cNvPicPr>
          <p:nvPr/>
        </p:nvPicPr>
        <p:blipFill>
          <a:blip r:embed="rId2"/>
          <a:stretch>
            <a:fillRect/>
          </a:stretch>
        </p:blipFill>
        <p:spPr>
          <a:xfrm>
            <a:off x="3299287" y="1970330"/>
            <a:ext cx="5636801" cy="3928146"/>
          </a:xfrm>
          <a:prstGeom prst="rect">
            <a:avLst/>
          </a:prstGeom>
        </p:spPr>
      </p:pic>
    </p:spTree>
    <p:extLst>
      <p:ext uri="{BB962C8B-B14F-4D97-AF65-F5344CB8AC3E}">
        <p14:creationId xmlns:p14="http://schemas.microsoft.com/office/powerpoint/2010/main" val="475416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2</a:t>
            </a:fld>
            <a:endParaRPr lang="en-US"/>
          </a:p>
        </p:txBody>
      </p:sp>
      <p:sp>
        <p:nvSpPr>
          <p:cNvPr id="6" name="Rectangle 5"/>
          <p:cNvSpPr/>
          <p:nvPr/>
        </p:nvSpPr>
        <p:spPr>
          <a:xfrm>
            <a:off x="4850519" y="3768381"/>
            <a:ext cx="2536171" cy="6346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76"/>
          </a:p>
        </p:txBody>
      </p:sp>
      <p:sp>
        <p:nvSpPr>
          <p:cNvPr id="5" name="Rectangle 4"/>
          <p:cNvSpPr/>
          <p:nvPr/>
        </p:nvSpPr>
        <p:spPr>
          <a:xfrm>
            <a:off x="2830487" y="4131037"/>
            <a:ext cx="6550810" cy="8159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331" dirty="0"/>
              <a:t>Infrastructure</a:t>
            </a:r>
            <a:endParaRPr lang="zh-CN" altLang="en-US" sz="3331" dirty="0"/>
          </a:p>
        </p:txBody>
      </p:sp>
      <p:sp>
        <p:nvSpPr>
          <p:cNvPr id="17" name="Rectangle 16"/>
          <p:cNvSpPr/>
          <p:nvPr/>
        </p:nvSpPr>
        <p:spPr>
          <a:xfrm>
            <a:off x="2830486" y="4883359"/>
            <a:ext cx="6550810" cy="8159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331" dirty="0"/>
          </a:p>
        </p:txBody>
      </p:sp>
      <p:sp>
        <p:nvSpPr>
          <p:cNvPr id="11" name="Rectangle 10"/>
          <p:cNvSpPr/>
          <p:nvPr/>
        </p:nvSpPr>
        <p:spPr>
          <a:xfrm>
            <a:off x="2830487" y="2425259"/>
            <a:ext cx="1926950" cy="154128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331" dirty="0"/>
              <a:t>Data</a:t>
            </a:r>
            <a:endParaRPr lang="zh-CN" altLang="en-US" sz="3331" dirty="0"/>
          </a:p>
        </p:txBody>
      </p:sp>
      <p:sp>
        <p:nvSpPr>
          <p:cNvPr id="12" name="Rectangle 11"/>
          <p:cNvSpPr/>
          <p:nvPr/>
        </p:nvSpPr>
        <p:spPr>
          <a:xfrm>
            <a:off x="7454345" y="2425259"/>
            <a:ext cx="1926950" cy="154128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331" dirty="0"/>
              <a:t>Value</a:t>
            </a:r>
            <a:endParaRPr lang="zh-CN" altLang="en-US" sz="3331" dirty="0"/>
          </a:p>
        </p:txBody>
      </p:sp>
      <p:sp>
        <p:nvSpPr>
          <p:cNvPr id="13" name="Rectangle 12"/>
          <p:cNvSpPr/>
          <p:nvPr/>
        </p:nvSpPr>
        <p:spPr>
          <a:xfrm>
            <a:off x="4850518" y="2425259"/>
            <a:ext cx="2536172" cy="126929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856" dirty="0"/>
              <a:t>Knowledge</a:t>
            </a:r>
          </a:p>
          <a:p>
            <a:pPr algn="ctr"/>
            <a:r>
              <a:rPr lang="en-US" altLang="zh-CN" sz="2856" dirty="0"/>
              <a:t>Discovery</a:t>
            </a:r>
            <a:endParaRPr lang="zh-CN" altLang="en-US" sz="2856" dirty="0"/>
          </a:p>
        </p:txBody>
      </p:sp>
      <p:sp>
        <p:nvSpPr>
          <p:cNvPr id="14" name="Title 1"/>
          <p:cNvSpPr>
            <a:spLocks noGrp="1"/>
          </p:cNvSpPr>
          <p:nvPr>
            <p:ph type="title"/>
          </p:nvPr>
        </p:nvSpPr>
        <p:spPr>
          <a:xfrm>
            <a:off x="2447925" y="218138"/>
            <a:ext cx="7343775" cy="882319"/>
          </a:xfrm>
        </p:spPr>
        <p:txBody>
          <a:bodyPr/>
          <a:lstStyle/>
          <a:p>
            <a:r>
              <a:rPr lang="zh-CN" altLang="en-US" dirty="0" smtClean="0"/>
              <a:t>数据分析的典型场景</a:t>
            </a:r>
            <a:endParaRPr lang="zh-CN" altLang="en-US" dirty="0"/>
          </a:p>
        </p:txBody>
      </p:sp>
      <p:sp>
        <p:nvSpPr>
          <p:cNvPr id="15" name="Rectangle 14"/>
          <p:cNvSpPr/>
          <p:nvPr/>
        </p:nvSpPr>
        <p:spPr>
          <a:xfrm>
            <a:off x="2830487" y="1100457"/>
            <a:ext cx="1926950" cy="28660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331" dirty="0"/>
              <a:t>Data</a:t>
            </a:r>
            <a:endParaRPr lang="zh-CN" altLang="en-US" sz="3331" dirty="0"/>
          </a:p>
        </p:txBody>
      </p:sp>
      <p:sp>
        <p:nvSpPr>
          <p:cNvPr id="16" name="Rectangle 15"/>
          <p:cNvSpPr/>
          <p:nvPr/>
        </p:nvSpPr>
        <p:spPr>
          <a:xfrm>
            <a:off x="7448720" y="1100457"/>
            <a:ext cx="1932575" cy="286608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331" dirty="0"/>
              <a:t>Value</a:t>
            </a:r>
            <a:endParaRPr lang="zh-CN" altLang="en-US" sz="3331" dirty="0"/>
          </a:p>
        </p:txBody>
      </p:sp>
    </p:spTree>
    <p:extLst>
      <p:ext uri="{BB962C8B-B14F-4D97-AF65-F5344CB8AC3E}">
        <p14:creationId xmlns:p14="http://schemas.microsoft.com/office/powerpoint/2010/main" val="31230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20</a:t>
            </a:fld>
            <a:endParaRPr lang="en-US" dirty="0"/>
          </a:p>
        </p:txBody>
      </p:sp>
      <p:sp>
        <p:nvSpPr>
          <p:cNvPr id="3" name="Title 2"/>
          <p:cNvSpPr>
            <a:spLocks noGrp="1"/>
          </p:cNvSpPr>
          <p:nvPr>
            <p:ph type="title"/>
          </p:nvPr>
        </p:nvSpPr>
        <p:spPr/>
        <p:txBody>
          <a:bodyPr/>
          <a:lstStyle/>
          <a:p>
            <a:r>
              <a:rPr lang="zh-CN" altLang="en-US" dirty="0" smtClean="0"/>
              <a:t>拥抱云的世界</a:t>
            </a:r>
            <a:endParaRPr lang="zh-CN" altLang="en-US" dirty="0"/>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02334" y="3463503"/>
            <a:ext cx="5700474" cy="2523874"/>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416" y="1216179"/>
            <a:ext cx="6005080" cy="2226521"/>
          </a:xfrm>
          <a:prstGeom prst="rect">
            <a:avLst/>
          </a:prstGeom>
        </p:spPr>
      </p:pic>
    </p:spTree>
    <p:extLst>
      <p:ext uri="{BB962C8B-B14F-4D97-AF65-F5344CB8AC3E}">
        <p14:creationId xmlns:p14="http://schemas.microsoft.com/office/powerpoint/2010/main" val="286198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21</a:t>
            </a:fld>
            <a:endParaRPr lang="en-US" dirty="0"/>
          </a:p>
        </p:txBody>
      </p:sp>
      <p:sp>
        <p:nvSpPr>
          <p:cNvPr id="3" name="Title 2"/>
          <p:cNvSpPr>
            <a:spLocks noGrp="1"/>
          </p:cNvSpPr>
          <p:nvPr>
            <p:ph type="title"/>
          </p:nvPr>
        </p:nvSpPr>
        <p:spPr/>
        <p:txBody>
          <a:bodyPr/>
          <a:lstStyle/>
          <a:p>
            <a:r>
              <a:rPr lang="en-US" altLang="zh-CN" dirty="0"/>
              <a:t>all models are wrong, but some are useful</a:t>
            </a:r>
            <a:endParaRPr lang="zh-CN" altLang="en-US" dirty="0"/>
          </a:p>
        </p:txBody>
      </p:sp>
      <p:sp>
        <p:nvSpPr>
          <p:cNvPr id="4" name="Content Placeholder 3"/>
          <p:cNvSpPr>
            <a:spLocks noGrp="1"/>
          </p:cNvSpPr>
          <p:nvPr>
            <p:ph sz="quarter" idx="13"/>
          </p:nvPr>
        </p:nvSpPr>
        <p:spPr>
          <a:xfrm>
            <a:off x="3071812" y="1431736"/>
            <a:ext cx="8551583" cy="4076098"/>
          </a:xfrm>
        </p:spPr>
        <p:txBody>
          <a:bodyPr>
            <a:normAutofit lnSpcReduction="10000"/>
          </a:bodyPr>
          <a:lstStyle/>
          <a:p>
            <a:r>
              <a:rPr lang="zh-CN" altLang="en-US" dirty="0" smtClean="0"/>
              <a:t>刺猬（一招鲜吃遍天） </a:t>
            </a:r>
            <a:r>
              <a:rPr lang="en-US" altLang="zh-CN" dirty="0" smtClean="0"/>
              <a:t>vs. </a:t>
            </a:r>
            <a:r>
              <a:rPr lang="zh-CN" altLang="en-US" dirty="0" smtClean="0"/>
              <a:t>狐狸（一把钥匙开一把锁</a:t>
            </a:r>
            <a:r>
              <a:rPr lang="zh-CN" altLang="en-US" dirty="0" smtClean="0"/>
              <a:t>）</a:t>
            </a:r>
            <a:endParaRPr lang="en-US" altLang="zh-CN" dirty="0" smtClean="0"/>
          </a:p>
          <a:p>
            <a:r>
              <a:rPr lang="zh-CN" altLang="en-US" dirty="0" smtClean="0"/>
              <a:t>模型的复杂度与问题匹配：</a:t>
            </a:r>
            <a:r>
              <a:rPr lang="zh-CN" altLang="en-US" dirty="0"/>
              <a:t>奥卡姆剃</a:t>
            </a:r>
            <a:r>
              <a:rPr lang="zh-CN" altLang="en-US" dirty="0" smtClean="0"/>
              <a:t>刀原理</a:t>
            </a:r>
            <a:endParaRPr lang="zh-CN" altLang="en-US" dirty="0"/>
          </a:p>
          <a:p>
            <a:r>
              <a:rPr lang="zh-CN" altLang="en-US" dirty="0" smtClean="0"/>
              <a:t>如何做到数据越多、边际收益越大？</a:t>
            </a:r>
            <a:endParaRPr lang="en-US" altLang="zh-CN" dirty="0"/>
          </a:p>
          <a:p>
            <a:pPr lvl="1"/>
            <a:r>
              <a:rPr lang="zh-CN" altLang="en-US" dirty="0" smtClean="0"/>
              <a:t>数据不可名状的功效：简单模型</a:t>
            </a:r>
            <a:r>
              <a:rPr lang="en-US" altLang="zh-CN" dirty="0" smtClean="0"/>
              <a:t>+</a:t>
            </a:r>
            <a:r>
              <a:rPr lang="zh-CN" altLang="en-US" dirty="0" smtClean="0"/>
              <a:t>大数据 </a:t>
            </a:r>
            <a:r>
              <a:rPr lang="en-US" altLang="zh-CN" dirty="0" smtClean="0"/>
              <a:t>&gt; </a:t>
            </a:r>
            <a:r>
              <a:rPr lang="zh-CN" altLang="en-US" dirty="0" smtClean="0"/>
              <a:t>复杂模型</a:t>
            </a:r>
            <a:r>
              <a:rPr lang="en-US" altLang="zh-CN" dirty="0" smtClean="0"/>
              <a:t>+</a:t>
            </a:r>
            <a:r>
              <a:rPr lang="zh-CN" altLang="en-US" dirty="0" smtClean="0"/>
              <a:t>小数据 </a:t>
            </a:r>
            <a:r>
              <a:rPr lang="en-US" altLang="zh-CN" dirty="0" smtClean="0"/>
              <a:t>?</a:t>
            </a:r>
          </a:p>
          <a:p>
            <a:pPr lvl="1"/>
            <a:r>
              <a:rPr lang="en-US" altLang="zh-CN" dirty="0" smtClean="0"/>
              <a:t>Ensemble</a:t>
            </a:r>
          </a:p>
          <a:p>
            <a:pPr lvl="1"/>
            <a:r>
              <a:rPr lang="zh-CN" altLang="en-US" dirty="0" smtClean="0"/>
              <a:t>混</a:t>
            </a:r>
            <a:r>
              <a:rPr lang="zh-CN" altLang="en-US" dirty="0"/>
              <a:t>合模型</a:t>
            </a:r>
            <a:endParaRPr lang="en-US" altLang="zh-CN" dirty="0"/>
          </a:p>
          <a:p>
            <a:pPr lvl="2"/>
            <a:r>
              <a:rPr lang="en-US" altLang="zh-CN" dirty="0"/>
              <a:t>Non-parametric vs. Parametric</a:t>
            </a:r>
          </a:p>
          <a:p>
            <a:pPr lvl="2"/>
            <a:r>
              <a:rPr lang="en-US" altLang="zh-CN" dirty="0"/>
              <a:t>Linear</a:t>
            </a:r>
            <a:r>
              <a:rPr lang="zh-CN" altLang="en-US" dirty="0"/>
              <a:t> </a:t>
            </a:r>
            <a:r>
              <a:rPr lang="en-US" altLang="zh-CN" dirty="0"/>
              <a:t>vs. Non-Linear</a:t>
            </a:r>
          </a:p>
          <a:p>
            <a:pPr lvl="2"/>
            <a:r>
              <a:rPr lang="en-US" altLang="zh-CN" dirty="0"/>
              <a:t>Discriminative vs. Generative</a:t>
            </a:r>
          </a:p>
          <a:p>
            <a:r>
              <a:rPr lang="zh-CN" altLang="en-US" dirty="0" smtClean="0"/>
              <a:t>感知长尾信号 </a:t>
            </a:r>
            <a:r>
              <a:rPr lang="en-US" altLang="zh-CN" dirty="0"/>
              <a:t>Exponential assumption vs. long tail</a:t>
            </a:r>
          </a:p>
          <a:p>
            <a:pPr lvl="1"/>
            <a:r>
              <a:rPr lang="en-US" altLang="zh-CN" dirty="0"/>
              <a:t>PCA/LDA/</a:t>
            </a:r>
            <a:r>
              <a:rPr lang="en-US" altLang="zh-CN" dirty="0" err="1"/>
              <a:t>pLSA</a:t>
            </a:r>
            <a:r>
              <a:rPr lang="en-US" altLang="zh-CN" dirty="0"/>
              <a:t> vs. </a:t>
            </a:r>
            <a:r>
              <a:rPr lang="zh-CN" altLang="en-US" dirty="0"/>
              <a:t>分级训练、模型组合、概率图模</a:t>
            </a:r>
            <a:r>
              <a:rPr lang="zh-CN" altLang="en-US" dirty="0" smtClean="0"/>
              <a:t>型、深度神经网络</a:t>
            </a:r>
            <a:endParaRPr lang="en-US" altLang="zh-CN" dirty="0"/>
          </a:p>
          <a:p>
            <a:endParaRPr lang="zh-CN" altLang="en-US" dirty="0"/>
          </a:p>
        </p:txBody>
      </p:sp>
    </p:spTree>
    <p:extLst>
      <p:ext uri="{BB962C8B-B14F-4D97-AF65-F5344CB8AC3E}">
        <p14:creationId xmlns:p14="http://schemas.microsoft.com/office/powerpoint/2010/main" val="1561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fade">
                                      <p:cBhvr>
                                        <p:cTn id="45" dur="500"/>
                                        <p:tgtEl>
                                          <p:spTgt spid="4">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10" end="10"/>
                                            </p:txEl>
                                          </p:spTgt>
                                        </p:tgtEl>
                                        <p:attrNameLst>
                                          <p:attrName>style.visibility</p:attrName>
                                        </p:attrNameLst>
                                      </p:cBhvr>
                                      <p:to>
                                        <p:strVal val="visible"/>
                                      </p:to>
                                    </p:set>
                                    <p:animEffect transition="in" filter="fade">
                                      <p:cBhvr>
                                        <p:cTn id="4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22</a:t>
            </a:fld>
            <a:endParaRPr lang="en-US" dirty="0"/>
          </a:p>
        </p:txBody>
      </p:sp>
      <p:sp>
        <p:nvSpPr>
          <p:cNvPr id="3" name="Title 2"/>
          <p:cNvSpPr>
            <a:spLocks noGrp="1"/>
          </p:cNvSpPr>
          <p:nvPr>
            <p:ph type="title"/>
          </p:nvPr>
        </p:nvSpPr>
        <p:spPr/>
        <p:txBody>
          <a:bodyPr/>
          <a:lstStyle/>
          <a:p>
            <a:r>
              <a:rPr lang="en-US" altLang="zh-CN" dirty="0" smtClean="0"/>
              <a:t>Velocity</a:t>
            </a:r>
            <a:endParaRPr lang="zh-CN" altLang="en-US" dirty="0"/>
          </a:p>
        </p:txBody>
      </p:sp>
      <p:sp>
        <p:nvSpPr>
          <p:cNvPr id="4" name="Content Placeholder 3"/>
          <p:cNvSpPr>
            <a:spLocks noGrp="1"/>
          </p:cNvSpPr>
          <p:nvPr>
            <p:ph sz="quarter" idx="13"/>
          </p:nvPr>
        </p:nvSpPr>
        <p:spPr>
          <a:xfrm>
            <a:off x="4595812" y="1431736"/>
            <a:ext cx="7027583" cy="4076098"/>
          </a:xfrm>
        </p:spPr>
        <p:txBody>
          <a:bodyPr/>
          <a:lstStyle/>
          <a:p>
            <a:r>
              <a:rPr lang="en-US" altLang="zh-CN" dirty="0" smtClean="0"/>
              <a:t>Interactive query</a:t>
            </a:r>
          </a:p>
          <a:p>
            <a:pPr lvl="4"/>
            <a:endParaRPr lang="en-US" altLang="zh-CN" dirty="0" smtClean="0"/>
          </a:p>
          <a:p>
            <a:r>
              <a:rPr lang="zh-CN" altLang="en-US" dirty="0" smtClean="0"/>
              <a:t>流计算</a:t>
            </a:r>
            <a:endParaRPr lang="en-US" altLang="zh-CN" dirty="0" smtClean="0"/>
          </a:p>
          <a:p>
            <a:pPr lvl="1"/>
            <a:r>
              <a:rPr lang="zh-CN" altLang="en-US" dirty="0" smtClean="0"/>
              <a:t>如时空数据</a:t>
            </a:r>
            <a:endParaRPr lang="en-US" altLang="zh-CN" dirty="0" smtClean="0"/>
          </a:p>
          <a:p>
            <a:pPr lvl="4"/>
            <a:endParaRPr lang="en-US" altLang="zh-CN" dirty="0"/>
          </a:p>
          <a:p>
            <a:r>
              <a:rPr lang="zh-CN" altLang="en-US" dirty="0" smtClean="0"/>
              <a:t>在</a:t>
            </a:r>
            <a:r>
              <a:rPr lang="zh-CN" altLang="en-US" dirty="0"/>
              <a:t>线</a:t>
            </a:r>
            <a:r>
              <a:rPr lang="en-US" altLang="zh-CN" dirty="0"/>
              <a:t>/</a:t>
            </a:r>
            <a:r>
              <a:rPr lang="zh-CN" altLang="en-US" dirty="0"/>
              <a:t>流</a:t>
            </a:r>
            <a:r>
              <a:rPr lang="zh-CN" altLang="en-US" dirty="0" smtClean="0"/>
              <a:t>式</a:t>
            </a:r>
            <a:r>
              <a:rPr lang="en-US" altLang="zh-CN" dirty="0" smtClean="0"/>
              <a:t>/</a:t>
            </a:r>
            <a:r>
              <a:rPr lang="zh-CN" altLang="en-US" dirty="0" smtClean="0"/>
              <a:t>增量学</a:t>
            </a:r>
            <a:r>
              <a:rPr lang="zh-CN" altLang="en-US" dirty="0"/>
              <a:t>习</a:t>
            </a:r>
            <a:endParaRPr lang="en-US" altLang="zh-CN" dirty="0"/>
          </a:p>
          <a:p>
            <a:pPr lvl="1"/>
            <a:r>
              <a:rPr lang="zh-CN" altLang="en-US" dirty="0"/>
              <a:t>增量训练，模型异步更新，快速部署</a:t>
            </a:r>
            <a:endParaRPr lang="en-US" altLang="zh-CN" dirty="0"/>
          </a:p>
          <a:p>
            <a:pPr lvl="4"/>
            <a:endParaRPr lang="en-US" altLang="zh-CN" dirty="0" smtClean="0"/>
          </a:p>
          <a:p>
            <a:r>
              <a:rPr lang="zh-CN" altLang="en-US" dirty="0" smtClean="0"/>
              <a:t>当又大又快时，你必</a:t>
            </a:r>
            <a:r>
              <a:rPr lang="zh-CN" altLang="en-US" dirty="0"/>
              <a:t>须懂系统 </a:t>
            </a:r>
            <a:endParaRPr lang="en-US" altLang="zh-CN" dirty="0" smtClean="0"/>
          </a:p>
          <a:p>
            <a:pPr lvl="1"/>
            <a:r>
              <a:rPr lang="en-US" altLang="zh-CN" dirty="0" smtClean="0"/>
              <a:t>Big </a:t>
            </a:r>
            <a:r>
              <a:rPr lang="en-US" altLang="zh-CN" dirty="0"/>
              <a:t>Learning </a:t>
            </a:r>
            <a:r>
              <a:rPr lang="en-US" altLang="zh-CN" dirty="0" smtClean="0"/>
              <a:t>System</a:t>
            </a:r>
            <a:r>
              <a:rPr lang="zh-CN" altLang="en-US" dirty="0" smtClean="0"/>
              <a:t>：并行化</a:t>
            </a:r>
            <a:r>
              <a:rPr lang="en-US" altLang="zh-CN" dirty="0" smtClean="0"/>
              <a:t>/</a:t>
            </a:r>
            <a:r>
              <a:rPr lang="zh-CN" altLang="en-US" dirty="0" smtClean="0"/>
              <a:t>分布式化，系统调优</a:t>
            </a:r>
            <a:endParaRPr lang="zh-CN" altLang="en-US" dirty="0"/>
          </a:p>
          <a:p>
            <a:endParaRPr lang="zh-CN" altLang="en-US" dirty="0"/>
          </a:p>
        </p:txBody>
      </p:sp>
    </p:spTree>
    <p:extLst>
      <p:ext uri="{BB962C8B-B14F-4D97-AF65-F5344CB8AC3E}">
        <p14:creationId xmlns:p14="http://schemas.microsoft.com/office/powerpoint/2010/main" val="11235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Deep Learning</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a:t>
            </a:fld>
            <a:endParaRPr lang="en-US"/>
          </a:p>
        </p:txBody>
      </p:sp>
      <p:sp>
        <p:nvSpPr>
          <p:cNvPr id="4" name="Content Placeholder 3"/>
          <p:cNvSpPr>
            <a:spLocks noGrp="1"/>
          </p:cNvSpPr>
          <p:nvPr>
            <p:ph idx="1"/>
          </p:nvPr>
        </p:nvSpPr>
        <p:spPr>
          <a:xfrm>
            <a:off x="3300411" y="1427966"/>
            <a:ext cx="8241393" cy="4128552"/>
          </a:xfrm>
        </p:spPr>
        <p:txBody>
          <a:bodyPr/>
          <a:lstStyle/>
          <a:p>
            <a:r>
              <a:rPr lang="zh-CN" altLang="en-US" dirty="0" smtClean="0"/>
              <a:t>从语音识别，到图像理解，到自然语言理解</a:t>
            </a:r>
            <a:endParaRPr lang="en-US" altLang="zh-CN" dirty="0" smtClean="0"/>
          </a:p>
          <a:p>
            <a:pPr lvl="1"/>
            <a:r>
              <a:rPr lang="zh-CN" altLang="en-US" dirty="0"/>
              <a:t>领域特化</a:t>
            </a:r>
            <a:r>
              <a:rPr lang="zh-CN" altLang="en-US" dirty="0" smtClean="0"/>
              <a:t>：如医</a:t>
            </a:r>
            <a:r>
              <a:rPr lang="zh-CN" altLang="en-US" dirty="0"/>
              <a:t>学图像分</a:t>
            </a:r>
            <a:r>
              <a:rPr lang="zh-CN" altLang="en-US" dirty="0" smtClean="0"/>
              <a:t>析</a:t>
            </a:r>
            <a:endParaRPr lang="en-US" altLang="zh-CN" dirty="0" smtClean="0"/>
          </a:p>
          <a:p>
            <a:pPr lvl="4"/>
            <a:endParaRPr lang="en-US" altLang="zh-CN" dirty="0"/>
          </a:p>
          <a:p>
            <a:r>
              <a:rPr lang="zh-CN" altLang="en-US" dirty="0" smtClean="0"/>
              <a:t>进军“非认知”任务</a:t>
            </a:r>
            <a:endParaRPr lang="en-US" altLang="zh-CN" dirty="0" smtClean="0"/>
          </a:p>
          <a:p>
            <a:pPr lvl="1"/>
            <a:r>
              <a:rPr lang="zh-CN" altLang="en-US" dirty="0"/>
              <a:t>搜</a:t>
            </a:r>
            <a:r>
              <a:rPr lang="zh-CN" altLang="en-US" dirty="0" smtClean="0"/>
              <a:t>索，广告，推荐，</a:t>
            </a:r>
            <a:r>
              <a:rPr lang="en-US" altLang="zh-CN" dirty="0" smtClean="0"/>
              <a:t>… …</a:t>
            </a:r>
            <a:r>
              <a:rPr lang="zh-CN" altLang="en-US" dirty="0" smtClean="0"/>
              <a:t>，</a:t>
            </a:r>
            <a:r>
              <a:rPr lang="en-US" altLang="zh-CN" dirty="0" err="1" smtClean="0"/>
              <a:t>visuo</a:t>
            </a:r>
            <a:r>
              <a:rPr lang="en-US" altLang="zh-CN" dirty="0" smtClean="0"/>
              <a:t>-motor skills, drug discovery</a:t>
            </a:r>
          </a:p>
          <a:p>
            <a:pPr lvl="1"/>
            <a:r>
              <a:rPr lang="en-US" altLang="zh-CN" dirty="0" smtClean="0"/>
              <a:t>Automated laboratory</a:t>
            </a:r>
          </a:p>
          <a:p>
            <a:pPr lvl="4"/>
            <a:endParaRPr lang="en-US" altLang="zh-CN" dirty="0"/>
          </a:p>
          <a:p>
            <a:r>
              <a:rPr lang="en-US" altLang="zh-CN" dirty="0" smtClean="0"/>
              <a:t>Open Source </a:t>
            </a:r>
            <a:r>
              <a:rPr lang="en-US" altLang="zh-CN" dirty="0" smtClean="0">
                <a:sym typeface="Wingdings" panose="05000000000000000000" pitchFamily="2" charset="2"/>
              </a:rPr>
              <a:t> </a:t>
            </a:r>
            <a:r>
              <a:rPr lang="en-US" altLang="zh-CN" dirty="0" smtClean="0"/>
              <a:t>Collaborative </a:t>
            </a:r>
            <a:r>
              <a:rPr lang="en-US" altLang="zh-CN" dirty="0"/>
              <a:t>Open Computer </a:t>
            </a:r>
            <a:r>
              <a:rPr lang="en-US" altLang="zh-CN" dirty="0" smtClean="0"/>
              <a:t>Science</a:t>
            </a:r>
            <a:endParaRPr lang="en-US" altLang="zh-CN" dirty="0" smtClean="0"/>
          </a:p>
          <a:p>
            <a:pPr lvl="1"/>
            <a:r>
              <a:rPr lang="en-US" altLang="zh-CN" dirty="0"/>
              <a:t>Pylearn2, </a:t>
            </a:r>
            <a:r>
              <a:rPr lang="en-US" altLang="zh-CN" dirty="0" err="1"/>
              <a:t>Theano</a:t>
            </a:r>
            <a:r>
              <a:rPr lang="en-US" altLang="zh-CN" dirty="0"/>
              <a:t>, </a:t>
            </a:r>
            <a:r>
              <a:rPr lang="en-US" altLang="zh-CN" dirty="0" err="1"/>
              <a:t>Caffe</a:t>
            </a:r>
            <a:endParaRPr lang="en-US" altLang="zh-CN" dirty="0" smtClean="0"/>
          </a:p>
          <a:p>
            <a:pPr lvl="1"/>
            <a:r>
              <a:rPr lang="en-US" altLang="zh-CN" dirty="0" err="1" smtClean="0"/>
              <a:t>GitXiv</a:t>
            </a:r>
            <a:r>
              <a:rPr lang="en-US" altLang="zh-CN" dirty="0"/>
              <a:t> </a:t>
            </a:r>
            <a:r>
              <a:rPr lang="en-US" altLang="zh-CN" dirty="0" smtClean="0"/>
              <a:t>= </a:t>
            </a:r>
            <a:r>
              <a:rPr lang="en-US" altLang="zh-CN" dirty="0" err="1"/>
              <a:t>arXiv</a:t>
            </a:r>
            <a:r>
              <a:rPr lang="en-US" altLang="zh-CN" dirty="0"/>
              <a:t> + </a:t>
            </a:r>
            <a:r>
              <a:rPr lang="en-US" altLang="zh-CN" dirty="0" err="1"/>
              <a:t>Github</a:t>
            </a:r>
            <a:r>
              <a:rPr lang="en-US" altLang="zh-CN" dirty="0"/>
              <a:t> + Links + Discussion</a:t>
            </a:r>
            <a:endParaRPr lang="zh-CN" altLang="en-US" dirty="0"/>
          </a:p>
        </p:txBody>
      </p:sp>
    </p:spTree>
    <p:extLst>
      <p:ext uri="{BB962C8B-B14F-4D97-AF65-F5344CB8AC3E}">
        <p14:creationId xmlns:p14="http://schemas.microsoft.com/office/powerpoint/2010/main" val="97426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Sparse Coding</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a:t>
            </a:fld>
            <a:endParaRPr lang="en-US"/>
          </a:p>
        </p:txBody>
      </p:sp>
      <p:sp>
        <p:nvSpPr>
          <p:cNvPr id="4" name="Content Placeholder 3"/>
          <p:cNvSpPr>
            <a:spLocks noGrp="1"/>
          </p:cNvSpPr>
          <p:nvPr>
            <p:ph idx="1"/>
          </p:nvPr>
        </p:nvSpPr>
        <p:spPr>
          <a:xfrm>
            <a:off x="2503745" y="972110"/>
            <a:ext cx="7287955" cy="495997"/>
          </a:xfrm>
        </p:spPr>
        <p:txBody>
          <a:bodyPr/>
          <a:lstStyle/>
          <a:p>
            <a:r>
              <a:rPr lang="en-US" altLang="zh-CN" dirty="0" smtClean="0"/>
              <a:t>A strong tool to deal with low SNR and poor veracity</a:t>
            </a:r>
            <a:endParaRPr lang="zh-CN" altLang="en-US" dirty="0"/>
          </a:p>
        </p:txBody>
      </p:sp>
      <p:pic>
        <p:nvPicPr>
          <p:cNvPr id="6" name="Picture 5"/>
          <p:cNvPicPr>
            <a:picLocks noChangeAspect="1"/>
          </p:cNvPicPr>
          <p:nvPr/>
        </p:nvPicPr>
        <p:blipFill>
          <a:blip r:embed="rId2"/>
          <a:stretch>
            <a:fillRect/>
          </a:stretch>
        </p:blipFill>
        <p:spPr>
          <a:xfrm>
            <a:off x="2534794" y="1468107"/>
            <a:ext cx="5724632" cy="4355399"/>
          </a:xfrm>
          <a:prstGeom prst="rect">
            <a:avLst/>
          </a:prstGeom>
        </p:spPr>
      </p:pic>
      <p:sp>
        <p:nvSpPr>
          <p:cNvPr id="7" name="TextBox 6"/>
          <p:cNvSpPr txBox="1"/>
          <p:nvPr/>
        </p:nvSpPr>
        <p:spPr>
          <a:xfrm>
            <a:off x="8690232" y="5230549"/>
            <a:ext cx="1455527" cy="312073"/>
          </a:xfrm>
          <a:prstGeom prst="rect">
            <a:avLst/>
          </a:prstGeom>
          <a:noFill/>
        </p:spPr>
        <p:txBody>
          <a:bodyPr wrap="none" rtlCol="0">
            <a:spAutoFit/>
          </a:bodyPr>
          <a:lstStyle/>
          <a:p>
            <a:r>
              <a:rPr lang="en-US" altLang="zh-CN" sz="1428" dirty="0">
                <a:solidFill>
                  <a:schemeClr val="tx2"/>
                </a:solidFill>
                <a:latin typeface="Neo Sans Intel"/>
                <a:cs typeface="Neo Sans Intel"/>
              </a:rPr>
              <a:t>Source: HT Kung</a:t>
            </a:r>
            <a:endParaRPr lang="zh-CN" altLang="en-US" sz="1428" dirty="0">
              <a:solidFill>
                <a:schemeClr val="tx2"/>
              </a:solidFill>
              <a:latin typeface="Neo Sans Intel"/>
              <a:cs typeface="Neo Sans Intel"/>
            </a:endParaRPr>
          </a:p>
        </p:txBody>
      </p:sp>
    </p:spTree>
    <p:extLst>
      <p:ext uri="{BB962C8B-B14F-4D97-AF65-F5344CB8AC3E}">
        <p14:creationId xmlns:p14="http://schemas.microsoft.com/office/powerpoint/2010/main" val="3411309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缺乏标注数据下的学习</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a:t>
            </a:fld>
            <a:endParaRPr lang="en-US"/>
          </a:p>
        </p:txBody>
      </p:sp>
      <p:pic>
        <p:nvPicPr>
          <p:cNvPr id="5" name="Picture 4"/>
          <p:cNvPicPr>
            <a:picLocks noChangeAspect="1"/>
          </p:cNvPicPr>
          <p:nvPr/>
        </p:nvPicPr>
        <p:blipFill>
          <a:blip r:embed="rId2"/>
          <a:stretch>
            <a:fillRect/>
          </a:stretch>
        </p:blipFill>
        <p:spPr>
          <a:xfrm>
            <a:off x="3309232" y="937545"/>
            <a:ext cx="4660522" cy="4988353"/>
          </a:xfrm>
          <a:prstGeom prst="rect">
            <a:avLst/>
          </a:prstGeom>
        </p:spPr>
      </p:pic>
      <p:sp>
        <p:nvSpPr>
          <p:cNvPr id="7" name="TextBox 6"/>
          <p:cNvSpPr txBox="1"/>
          <p:nvPr/>
        </p:nvSpPr>
        <p:spPr>
          <a:xfrm>
            <a:off x="8504118" y="5326504"/>
            <a:ext cx="1657826" cy="312073"/>
          </a:xfrm>
          <a:prstGeom prst="rect">
            <a:avLst/>
          </a:prstGeom>
          <a:noFill/>
        </p:spPr>
        <p:txBody>
          <a:bodyPr wrap="none" rtlCol="0">
            <a:spAutoFit/>
          </a:bodyPr>
          <a:lstStyle/>
          <a:p>
            <a:r>
              <a:rPr lang="en-US" altLang="zh-CN" sz="1428" dirty="0">
                <a:solidFill>
                  <a:schemeClr val="tx2"/>
                </a:solidFill>
                <a:latin typeface="Neo Sans Intel"/>
                <a:cs typeface="Neo Sans Intel"/>
              </a:rPr>
              <a:t>Source: Andrew Ng</a:t>
            </a:r>
            <a:endParaRPr lang="zh-CN" altLang="en-US" sz="1428" dirty="0">
              <a:solidFill>
                <a:schemeClr val="tx2"/>
              </a:solidFill>
              <a:latin typeface="Neo Sans Intel"/>
              <a:cs typeface="Neo Sans Intel"/>
            </a:endParaRPr>
          </a:p>
        </p:txBody>
      </p:sp>
    </p:spTree>
    <p:extLst>
      <p:ext uri="{BB962C8B-B14F-4D97-AF65-F5344CB8AC3E}">
        <p14:creationId xmlns:p14="http://schemas.microsoft.com/office/powerpoint/2010/main" val="1134634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人的角色 </a:t>
            </a:r>
            <a:r>
              <a:rPr lang="en-US" altLang="zh-CN" dirty="0" smtClean="0"/>
              <a:t>Human </a:t>
            </a:r>
            <a:r>
              <a:rPr lang="en-US" altLang="zh-CN" dirty="0" smtClean="0"/>
              <a:t>Machine Intelligence</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a:t>
            </a:fld>
            <a:endParaRPr lang="en-US"/>
          </a:p>
        </p:txBody>
      </p:sp>
      <p:sp>
        <p:nvSpPr>
          <p:cNvPr id="4" name="Content Placeholder 3"/>
          <p:cNvSpPr>
            <a:spLocks noGrp="1"/>
          </p:cNvSpPr>
          <p:nvPr>
            <p:ph idx="1"/>
          </p:nvPr>
        </p:nvSpPr>
        <p:spPr>
          <a:xfrm>
            <a:off x="3148011" y="1427966"/>
            <a:ext cx="8393793" cy="4128552"/>
          </a:xfrm>
        </p:spPr>
        <p:txBody>
          <a:bodyPr/>
          <a:lstStyle/>
          <a:p>
            <a:r>
              <a:rPr lang="zh-CN" altLang="en-US" dirty="0" smtClean="0"/>
              <a:t>人的工作不断被取代</a:t>
            </a:r>
            <a:endParaRPr lang="en-US" altLang="zh-CN" dirty="0" smtClean="0"/>
          </a:p>
          <a:p>
            <a:pPr lvl="1"/>
            <a:r>
              <a:rPr lang="zh-CN" altLang="en-US" dirty="0"/>
              <a:t>特征工程</a:t>
            </a:r>
            <a:endParaRPr lang="en-US" altLang="zh-CN" dirty="0"/>
          </a:p>
          <a:p>
            <a:pPr lvl="1"/>
            <a:r>
              <a:rPr lang="zh-CN" altLang="en-US" dirty="0" smtClean="0"/>
              <a:t>比如以</a:t>
            </a:r>
            <a:r>
              <a:rPr lang="en-US" altLang="zh-CN" dirty="0" err="1"/>
              <a:t>MLBase</a:t>
            </a:r>
            <a:r>
              <a:rPr lang="zh-CN" altLang="en-US" dirty="0"/>
              <a:t>和</a:t>
            </a:r>
            <a:r>
              <a:rPr lang="en-US" altLang="zh-CN" dirty="0" err="1" smtClean="0"/>
              <a:t>VizDeck</a:t>
            </a:r>
            <a:r>
              <a:rPr lang="zh-CN" altLang="en-US" dirty="0" smtClean="0"/>
              <a:t>为代表的自</a:t>
            </a:r>
            <a:r>
              <a:rPr lang="zh-CN" altLang="en-US" dirty="0"/>
              <a:t>动化分析和可视化</a:t>
            </a:r>
            <a:endParaRPr lang="en-US" altLang="zh-CN" dirty="0"/>
          </a:p>
          <a:p>
            <a:pPr lvl="4"/>
            <a:endParaRPr lang="en-US" altLang="zh-CN" dirty="0"/>
          </a:p>
          <a:p>
            <a:r>
              <a:rPr lang="zh-CN" altLang="en-US" dirty="0" smtClean="0"/>
              <a:t>人与机器搭配获得最佳性能</a:t>
            </a:r>
            <a:endParaRPr lang="en-US" altLang="zh-CN" dirty="0" smtClean="0"/>
          </a:p>
          <a:p>
            <a:pPr lvl="1"/>
            <a:r>
              <a:rPr lang="zh-CN" altLang="en-US" dirty="0" smtClean="0"/>
              <a:t>比如</a:t>
            </a:r>
            <a:r>
              <a:rPr lang="en-US" altLang="zh-CN" dirty="0" smtClean="0"/>
              <a:t>Exploratory analytics/visualization</a:t>
            </a:r>
          </a:p>
          <a:p>
            <a:pPr lvl="4"/>
            <a:endParaRPr lang="en-US" altLang="zh-CN" dirty="0"/>
          </a:p>
          <a:p>
            <a:r>
              <a:rPr lang="zh-CN" altLang="en-US" dirty="0"/>
              <a:t>大规</a:t>
            </a:r>
            <a:r>
              <a:rPr lang="zh-CN" altLang="en-US" dirty="0" smtClean="0"/>
              <a:t>模人人</a:t>
            </a:r>
            <a:r>
              <a:rPr lang="zh-CN" altLang="en-US" dirty="0"/>
              <a:t>、</a:t>
            </a:r>
            <a:r>
              <a:rPr lang="zh-CN" altLang="en-US" dirty="0" smtClean="0"/>
              <a:t>人机协</a:t>
            </a:r>
            <a:r>
              <a:rPr lang="zh-CN" altLang="en-US" dirty="0"/>
              <a:t>作分析</a:t>
            </a:r>
            <a:endParaRPr lang="en-US" altLang="zh-CN" dirty="0"/>
          </a:p>
          <a:p>
            <a:pPr lvl="1"/>
            <a:r>
              <a:rPr lang="zh-CN" altLang="en-US" dirty="0" smtClean="0"/>
              <a:t>外包</a:t>
            </a:r>
            <a:r>
              <a:rPr lang="en-US" altLang="zh-CN" dirty="0" err="1" smtClean="0"/>
              <a:t>Kaggle</a:t>
            </a:r>
            <a:r>
              <a:rPr lang="zh-CN" altLang="en-US" dirty="0" smtClean="0"/>
              <a:t>，众包</a:t>
            </a:r>
            <a:r>
              <a:rPr lang="en-US" altLang="zh-CN" dirty="0" err="1" smtClean="0"/>
              <a:t>CrowdDB</a:t>
            </a:r>
            <a:r>
              <a:rPr lang="zh-CN" altLang="en-US" dirty="0" smtClean="0"/>
              <a:t>，</a:t>
            </a:r>
            <a:r>
              <a:rPr lang="zh-CN" altLang="en-US" dirty="0"/>
              <a:t>协作</a:t>
            </a:r>
            <a:r>
              <a:rPr lang="en-US" altLang="zh-CN" dirty="0" err="1" smtClean="0"/>
              <a:t>DataHub</a:t>
            </a:r>
            <a:r>
              <a:rPr lang="en-US" altLang="zh-CN" dirty="0" smtClean="0"/>
              <a:t>, </a:t>
            </a:r>
            <a:r>
              <a:rPr lang="zh-CN" altLang="en-US" dirty="0" smtClean="0"/>
              <a:t>人类计算</a:t>
            </a:r>
            <a:r>
              <a:rPr lang="en-US" altLang="zh-CN" dirty="0" err="1" smtClean="0"/>
              <a:t>Duolingo</a:t>
            </a:r>
            <a:endParaRPr lang="zh-CN" altLang="en-US" dirty="0"/>
          </a:p>
        </p:txBody>
      </p:sp>
    </p:spTree>
    <p:extLst>
      <p:ext uri="{BB962C8B-B14F-4D97-AF65-F5344CB8AC3E}">
        <p14:creationId xmlns:p14="http://schemas.microsoft.com/office/powerpoint/2010/main" val="423164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27</a:t>
            </a:fld>
            <a:endParaRPr lang="en-US" dirty="0"/>
          </a:p>
        </p:txBody>
      </p:sp>
      <p:sp>
        <p:nvSpPr>
          <p:cNvPr id="5" name="Rectangle 4"/>
          <p:cNvSpPr/>
          <p:nvPr/>
        </p:nvSpPr>
        <p:spPr>
          <a:xfrm>
            <a:off x="2311930"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2447925" y="218138"/>
            <a:ext cx="7343775" cy="882319"/>
          </a:xfrm>
        </p:spPr>
        <p:txBody>
          <a:bodyPr/>
          <a:lstStyle/>
          <a:p>
            <a:r>
              <a:rPr lang="zh-CN" altLang="en-US" dirty="0" smtClean="0"/>
              <a:t>数据分析方法论的升级</a:t>
            </a:r>
            <a:endParaRPr lang="zh-CN" altLang="en-US" dirty="0"/>
          </a:p>
        </p:txBody>
      </p:sp>
    </p:spTree>
    <p:extLst>
      <p:ext uri="{BB962C8B-B14F-4D97-AF65-F5344CB8AC3E}">
        <p14:creationId xmlns:p14="http://schemas.microsoft.com/office/powerpoint/2010/main" val="3966376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69998" y="-22666"/>
            <a:ext cx="8496797" cy="5517255"/>
          </a:xfrm>
          <a:prstGeom prst="rect">
            <a:avLst/>
          </a:prstGeom>
        </p:spPr>
      </p:pic>
      <p:sp>
        <p:nvSpPr>
          <p:cNvPr id="2" name="Slide Number Placeholder 1"/>
          <p:cNvSpPr>
            <a:spLocks noGrp="1"/>
          </p:cNvSpPr>
          <p:nvPr>
            <p:ph type="sldNum" sz="quarter" idx="12"/>
          </p:nvPr>
        </p:nvSpPr>
        <p:spPr/>
        <p:txBody>
          <a:bodyPr/>
          <a:lstStyle/>
          <a:p>
            <a:fld id="{EE2556C5-CE8C-6547-B838-EA80C61A4AF7}" type="slidenum">
              <a:rPr lang="en-US" smtClean="0"/>
              <a:pPr/>
              <a:t>28</a:t>
            </a:fld>
            <a:endParaRPr lang="en-US" dirty="0"/>
          </a:p>
        </p:txBody>
      </p:sp>
      <p:sp>
        <p:nvSpPr>
          <p:cNvPr id="3" name="Title 2"/>
          <p:cNvSpPr>
            <a:spLocks noGrp="1"/>
          </p:cNvSpPr>
          <p:nvPr>
            <p:ph type="title"/>
          </p:nvPr>
        </p:nvSpPr>
        <p:spPr>
          <a:xfrm>
            <a:off x="2221265" y="249326"/>
            <a:ext cx="7343775" cy="942904"/>
          </a:xfrm>
        </p:spPr>
        <p:txBody>
          <a:bodyPr/>
          <a:lstStyle/>
          <a:p>
            <a:r>
              <a:rPr lang="en-US" altLang="zh-CN" dirty="0" smtClean="0"/>
              <a:t>STEM </a:t>
            </a:r>
            <a:r>
              <a:rPr lang="en-US" altLang="zh-CN" dirty="0" smtClean="0">
                <a:sym typeface="Wingdings" panose="05000000000000000000" pitchFamily="2" charset="2"/>
              </a:rPr>
              <a:t> STEAM</a:t>
            </a:r>
            <a:br>
              <a:rPr lang="en-US" altLang="zh-CN" dirty="0" smtClean="0">
                <a:sym typeface="Wingdings" panose="05000000000000000000" pitchFamily="2" charset="2"/>
              </a:rPr>
            </a:br>
            <a:endParaRPr lang="zh-CN" altLang="en-US" sz="2856" dirty="0"/>
          </a:p>
        </p:txBody>
      </p:sp>
    </p:spTree>
    <p:extLst>
      <p:ext uri="{BB962C8B-B14F-4D97-AF65-F5344CB8AC3E}">
        <p14:creationId xmlns:p14="http://schemas.microsoft.com/office/powerpoint/2010/main" val="1166749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29</a:t>
            </a:fld>
            <a:endParaRPr lang="en-US" dirty="0"/>
          </a:p>
        </p:txBody>
      </p:sp>
      <p:sp>
        <p:nvSpPr>
          <p:cNvPr id="3" name="Title 2"/>
          <p:cNvSpPr>
            <a:spLocks noGrp="1"/>
          </p:cNvSpPr>
          <p:nvPr>
            <p:ph type="title"/>
          </p:nvPr>
        </p:nvSpPr>
        <p:spPr/>
        <p:txBody>
          <a:bodyPr/>
          <a:lstStyle/>
          <a:p>
            <a:r>
              <a:rPr lang="en-US" altLang="zh-CN" dirty="0" smtClean="0"/>
              <a:t>Story telling and “ideas worth spreading”</a:t>
            </a:r>
            <a:endParaRPr lang="zh-CN" altLang="en-US" dirty="0"/>
          </a:p>
        </p:txBody>
      </p:sp>
      <p:pic>
        <p:nvPicPr>
          <p:cNvPr id="5" name="Picture 4"/>
          <p:cNvPicPr>
            <a:picLocks noChangeAspect="1"/>
          </p:cNvPicPr>
          <p:nvPr/>
        </p:nvPicPr>
        <p:blipFill>
          <a:blip r:embed="rId2"/>
          <a:stretch>
            <a:fillRect/>
          </a:stretch>
        </p:blipFill>
        <p:spPr>
          <a:xfrm>
            <a:off x="6492042" y="907949"/>
            <a:ext cx="2285013" cy="1711555"/>
          </a:xfrm>
          <a:prstGeom prst="rect">
            <a:avLst/>
          </a:prstGeom>
        </p:spPr>
      </p:pic>
      <p:pic>
        <p:nvPicPr>
          <p:cNvPr id="6" name="Picture 5"/>
          <p:cNvPicPr>
            <a:picLocks noChangeAspect="1"/>
          </p:cNvPicPr>
          <p:nvPr/>
        </p:nvPicPr>
        <p:blipFill>
          <a:blip r:embed="rId3"/>
          <a:stretch>
            <a:fillRect/>
          </a:stretch>
        </p:blipFill>
        <p:spPr>
          <a:xfrm>
            <a:off x="3218568" y="1353819"/>
            <a:ext cx="2222681" cy="2055980"/>
          </a:xfrm>
          <a:prstGeom prst="rect">
            <a:avLst/>
          </a:prstGeom>
        </p:spPr>
      </p:pic>
      <p:pic>
        <p:nvPicPr>
          <p:cNvPr id="7" name="Picture 6"/>
          <p:cNvPicPr>
            <a:picLocks noChangeAspect="1"/>
          </p:cNvPicPr>
          <p:nvPr/>
        </p:nvPicPr>
        <p:blipFill>
          <a:blip r:embed="rId4"/>
          <a:stretch>
            <a:fillRect/>
          </a:stretch>
        </p:blipFill>
        <p:spPr>
          <a:xfrm>
            <a:off x="6492042" y="2554022"/>
            <a:ext cx="2285014" cy="1711555"/>
          </a:xfrm>
          <a:prstGeom prst="rect">
            <a:avLst/>
          </a:prstGeom>
        </p:spPr>
      </p:pic>
      <p:pic>
        <p:nvPicPr>
          <p:cNvPr id="8" name="Picture 7"/>
          <p:cNvPicPr>
            <a:picLocks noChangeAspect="1"/>
          </p:cNvPicPr>
          <p:nvPr/>
        </p:nvPicPr>
        <p:blipFill rotWithShape="1">
          <a:blip r:embed="rId5"/>
          <a:srcRect b="8251"/>
          <a:stretch/>
        </p:blipFill>
        <p:spPr>
          <a:xfrm>
            <a:off x="6381361" y="4203442"/>
            <a:ext cx="2506376" cy="1722457"/>
          </a:xfrm>
          <a:prstGeom prst="rect">
            <a:avLst/>
          </a:prstGeom>
        </p:spPr>
      </p:pic>
      <p:pic>
        <p:nvPicPr>
          <p:cNvPr id="9" name="Picture 8"/>
          <p:cNvPicPr>
            <a:picLocks noChangeAspect="1"/>
          </p:cNvPicPr>
          <p:nvPr/>
        </p:nvPicPr>
        <p:blipFill>
          <a:blip r:embed="rId6"/>
          <a:stretch>
            <a:fillRect/>
          </a:stretch>
        </p:blipFill>
        <p:spPr>
          <a:xfrm>
            <a:off x="3067326" y="3452592"/>
            <a:ext cx="2356535" cy="1887106"/>
          </a:xfrm>
          <a:prstGeom prst="rect">
            <a:avLst/>
          </a:prstGeom>
        </p:spPr>
      </p:pic>
    </p:spTree>
    <p:extLst>
      <p:ext uri="{BB962C8B-B14F-4D97-AF65-F5344CB8AC3E}">
        <p14:creationId xmlns:p14="http://schemas.microsoft.com/office/powerpoint/2010/main" val="5070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110194" y="3745706"/>
            <a:ext cx="6019235" cy="1690250"/>
          </a:xfrm>
        </p:spPr>
        <p:txBody>
          <a:bodyPr>
            <a:normAutofit/>
          </a:bodyPr>
          <a:lstStyle/>
          <a:p>
            <a:pPr algn="ctr"/>
            <a:r>
              <a:rPr lang="zh-CN" altLang="en-US" sz="2856" dirty="0"/>
              <a:t>改变思维方式</a:t>
            </a:r>
            <a:endParaRPr lang="en-US" altLang="zh-CN" sz="2856" dirty="0"/>
          </a:p>
          <a:p>
            <a:pPr algn="ctr"/>
            <a:r>
              <a:rPr lang="zh-CN" altLang="en-US" sz="2856" dirty="0"/>
              <a:t>提高技术素养</a:t>
            </a:r>
            <a:endParaRPr lang="en-US" altLang="zh-CN" sz="2856" dirty="0"/>
          </a:p>
          <a:p>
            <a:pPr algn="ctr"/>
            <a:r>
              <a:rPr lang="zh-CN" altLang="en-US" sz="2856" dirty="0"/>
              <a:t>丰富分析能力</a:t>
            </a:r>
            <a:endParaRPr lang="zh-CN" altLang="en-US" sz="2856"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a:t>
            </a:fld>
            <a:endParaRPr lang="en-US"/>
          </a:p>
        </p:txBody>
      </p:sp>
      <p:sp>
        <p:nvSpPr>
          <p:cNvPr id="5" name="Title 4"/>
          <p:cNvSpPr>
            <a:spLocks noGrp="1"/>
          </p:cNvSpPr>
          <p:nvPr>
            <p:ph type="title"/>
          </p:nvPr>
        </p:nvSpPr>
        <p:spPr/>
        <p:txBody>
          <a:bodyPr>
            <a:normAutofit/>
          </a:bodyPr>
          <a:lstStyle/>
          <a:p>
            <a:pPr algn="ctr">
              <a:lnSpc>
                <a:spcPct val="150000"/>
              </a:lnSpc>
            </a:pPr>
            <a:r>
              <a:rPr lang="zh-CN" altLang="en-US" sz="4283" dirty="0"/>
              <a:t>基础设</a:t>
            </a:r>
            <a:r>
              <a:rPr lang="zh-CN" altLang="en-US" sz="4283" dirty="0"/>
              <a:t>施已经改朝换</a:t>
            </a:r>
            <a:r>
              <a:rPr lang="zh-CN" altLang="en-US" sz="4283" dirty="0" smtClean="0"/>
              <a:t>代</a:t>
            </a:r>
            <a:r>
              <a:rPr lang="en-US" altLang="zh-CN" sz="4283" dirty="0"/>
              <a:t/>
            </a:r>
            <a:br>
              <a:rPr lang="en-US" altLang="zh-CN" sz="4283" dirty="0"/>
            </a:br>
            <a:r>
              <a:rPr lang="zh-CN" altLang="en-US" sz="4283" dirty="0"/>
              <a:t>分析师也需要与时俱进</a:t>
            </a:r>
            <a:endParaRPr lang="zh-CN" altLang="en-US" sz="4283" dirty="0"/>
          </a:p>
        </p:txBody>
      </p:sp>
    </p:spTree>
    <p:extLst>
      <p:ext uri="{BB962C8B-B14F-4D97-AF65-F5344CB8AC3E}">
        <p14:creationId xmlns:p14="http://schemas.microsoft.com/office/powerpoint/2010/main" val="3827980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30</a:t>
            </a:fld>
            <a:endParaRPr lang="en-US" dirty="0"/>
          </a:p>
        </p:txBody>
      </p:sp>
      <p:sp>
        <p:nvSpPr>
          <p:cNvPr id="5" name="Rectangle 4"/>
          <p:cNvSpPr/>
          <p:nvPr/>
        </p:nvSpPr>
        <p:spPr>
          <a:xfrm>
            <a:off x="2311930"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270411" y="2435218"/>
            <a:ext cx="1746045" cy="117863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Simulation</a:t>
            </a:r>
            <a:endParaRPr lang="zh-CN" altLang="en-US" sz="2380" dirty="0"/>
          </a:p>
        </p:txBody>
      </p: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3"/>
            <a:endCxn id="25" idx="1"/>
          </p:cNvCxnSpPr>
          <p:nvPr/>
        </p:nvCxnSpPr>
        <p:spPr>
          <a:xfrm>
            <a:off x="4057973" y="3016979"/>
            <a:ext cx="212437" cy="7555"/>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25" idx="3"/>
          </p:cNvCxnSpPr>
          <p:nvPr/>
        </p:nvCxnSpPr>
        <p:spPr>
          <a:xfrm>
            <a:off x="6016455" y="3024535"/>
            <a:ext cx="738004" cy="1154238"/>
          </a:xfrm>
          <a:prstGeom prst="bentConnector2">
            <a:avLst/>
          </a:prstGeom>
          <a:ln>
            <a:solidFill>
              <a:srgbClr val="FFC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a:endCxn id="25" idx="2"/>
          </p:cNvCxnSpPr>
          <p:nvPr/>
        </p:nvCxnSpPr>
        <p:spPr>
          <a:xfrm rot="5400000" flipH="1" flipV="1">
            <a:off x="4719656" y="3770107"/>
            <a:ext cx="580034" cy="267522"/>
          </a:xfrm>
          <a:prstGeom prst="bentConnector3">
            <a:avLst>
              <a:gd name="adj1" fmla="val 50000"/>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319486" y="521317"/>
            <a:ext cx="1746045" cy="11786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Documented</a:t>
            </a:r>
          </a:p>
          <a:p>
            <a:pPr algn="ctr"/>
            <a:r>
              <a:rPr lang="en-US" altLang="zh-CN" sz="2380" dirty="0"/>
              <a:t>Use Cases</a:t>
            </a:r>
            <a:endParaRPr lang="zh-CN" altLang="en-US" sz="2380" dirty="0"/>
          </a:p>
        </p:txBody>
      </p:sp>
      <p:cxnSp>
        <p:nvCxnSpPr>
          <p:cNvPr id="40" name="Straight Arrow Connector 39"/>
          <p:cNvCxnSpPr>
            <a:stCxn id="38" idx="2"/>
            <a:endCxn id="21" idx="0"/>
          </p:cNvCxnSpPr>
          <p:nvPr/>
        </p:nvCxnSpPr>
        <p:spPr>
          <a:xfrm flipH="1">
            <a:off x="3184952" y="1699948"/>
            <a:ext cx="7557" cy="72771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38" idx="3"/>
            <a:endCxn id="6" idx="0"/>
          </p:cNvCxnSpPr>
          <p:nvPr/>
        </p:nvCxnSpPr>
        <p:spPr>
          <a:xfrm>
            <a:off x="4065531" y="1110632"/>
            <a:ext cx="2971185" cy="3068140"/>
          </a:xfrm>
          <a:prstGeom prst="bent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endCxn id="7" idx="0"/>
          </p:cNvCxnSpPr>
          <p:nvPr/>
        </p:nvCxnSpPr>
        <p:spPr>
          <a:xfrm>
            <a:off x="6016455" y="2755106"/>
            <a:ext cx="2946143" cy="1423666"/>
          </a:xfrm>
          <a:prstGeom prst="bentConnector2">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50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par>
                                <p:cTn id="21" presetID="2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par>
                                <p:cTn id="24" presetID="22" presetClass="entr" presetSubtype="8"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110194" y="3745706"/>
            <a:ext cx="6019235" cy="1690250"/>
          </a:xfrm>
        </p:spPr>
        <p:txBody>
          <a:bodyPr>
            <a:normAutofit/>
          </a:bodyPr>
          <a:lstStyle/>
          <a:p>
            <a:pPr algn="ctr"/>
            <a:r>
              <a:rPr lang="zh-CN" altLang="en-US" sz="2856" dirty="0"/>
              <a:t>改变思维方式</a:t>
            </a:r>
            <a:endParaRPr lang="en-US" altLang="zh-CN" sz="2856" dirty="0"/>
          </a:p>
          <a:p>
            <a:pPr algn="ctr"/>
            <a:r>
              <a:rPr lang="zh-CN" altLang="en-US" sz="2856" dirty="0"/>
              <a:t>提高技术素养</a:t>
            </a:r>
            <a:endParaRPr lang="en-US" altLang="zh-CN" sz="2856" dirty="0"/>
          </a:p>
          <a:p>
            <a:pPr algn="ctr"/>
            <a:r>
              <a:rPr lang="zh-CN" altLang="en-US" sz="2856" dirty="0"/>
              <a:t>丰富分析能力</a:t>
            </a:r>
            <a:endParaRPr lang="zh-CN" altLang="en-US" sz="2856"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31</a:t>
            </a:fld>
            <a:endParaRPr lang="en-US"/>
          </a:p>
        </p:txBody>
      </p:sp>
      <p:sp>
        <p:nvSpPr>
          <p:cNvPr id="5" name="Title 4"/>
          <p:cNvSpPr>
            <a:spLocks noGrp="1"/>
          </p:cNvSpPr>
          <p:nvPr>
            <p:ph type="title"/>
          </p:nvPr>
        </p:nvSpPr>
        <p:spPr/>
        <p:txBody>
          <a:bodyPr>
            <a:normAutofit/>
          </a:bodyPr>
          <a:lstStyle/>
          <a:p>
            <a:pPr algn="ctr">
              <a:lnSpc>
                <a:spcPct val="150000"/>
              </a:lnSpc>
            </a:pPr>
            <a:r>
              <a:rPr lang="zh-CN" altLang="en-US" sz="4283" dirty="0"/>
              <a:t>基础设</a:t>
            </a:r>
            <a:r>
              <a:rPr lang="zh-CN" altLang="en-US" sz="4283" dirty="0"/>
              <a:t>施已经改朝换</a:t>
            </a:r>
            <a:r>
              <a:rPr lang="zh-CN" altLang="en-US" sz="4283" dirty="0" smtClean="0"/>
              <a:t>代</a:t>
            </a:r>
            <a:r>
              <a:rPr lang="en-US" altLang="zh-CN" sz="4283" dirty="0"/>
              <a:t/>
            </a:r>
            <a:br>
              <a:rPr lang="en-US" altLang="zh-CN" sz="4283" dirty="0"/>
            </a:br>
            <a:r>
              <a:rPr lang="zh-CN" altLang="en-US" sz="4283" dirty="0"/>
              <a:t>分析师也需要与时俱进</a:t>
            </a:r>
            <a:endParaRPr lang="zh-CN" altLang="en-US" sz="4283" dirty="0"/>
          </a:p>
        </p:txBody>
      </p:sp>
    </p:spTree>
    <p:extLst>
      <p:ext uri="{BB962C8B-B14F-4D97-AF65-F5344CB8AC3E}">
        <p14:creationId xmlns:p14="http://schemas.microsoft.com/office/powerpoint/2010/main" val="2921879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850" y="2120969"/>
            <a:ext cx="9383713" cy="1182881"/>
          </a:xfrm>
        </p:spPr>
        <p:txBody>
          <a:bodyPr>
            <a:normAutofit/>
          </a:bodyPr>
          <a:lstStyle/>
          <a:p>
            <a:pPr algn="ctr"/>
            <a:r>
              <a:rPr lang="zh-CN" altLang="en-US" sz="5354" dirty="0"/>
              <a:t>敬谢聆听</a:t>
            </a:r>
          </a:p>
        </p:txBody>
      </p:sp>
    </p:spTree>
    <p:extLst>
      <p:ext uri="{BB962C8B-B14F-4D97-AF65-F5344CB8AC3E}">
        <p14:creationId xmlns:p14="http://schemas.microsoft.com/office/powerpoint/2010/main" val="478057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新的世界观：不确定的世界</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a:t>
            </a:fld>
            <a:endParaRPr lang="en-US"/>
          </a:p>
        </p:txBody>
      </p:sp>
      <p:pic>
        <p:nvPicPr>
          <p:cNvPr id="4" name="Picture 3"/>
          <p:cNvPicPr>
            <a:picLocks noChangeAspect="1"/>
          </p:cNvPicPr>
          <p:nvPr/>
        </p:nvPicPr>
        <p:blipFill rotWithShape="1">
          <a:blip r:embed="rId2"/>
          <a:srcRect l="9030" t="10025" r="9706" b="9976"/>
          <a:stretch/>
        </p:blipFill>
        <p:spPr>
          <a:xfrm>
            <a:off x="1319212" y="1877706"/>
            <a:ext cx="3082572" cy="3082572"/>
          </a:xfrm>
          <a:prstGeom prst="rect">
            <a:avLst/>
          </a:prstGeom>
        </p:spPr>
      </p:pic>
      <p:pic>
        <p:nvPicPr>
          <p:cNvPr id="8" name="Picture 7"/>
          <p:cNvPicPr>
            <a:picLocks noChangeAspect="1"/>
          </p:cNvPicPr>
          <p:nvPr/>
        </p:nvPicPr>
        <p:blipFill>
          <a:blip r:embed="rId3"/>
          <a:stretch>
            <a:fillRect/>
          </a:stretch>
        </p:blipFill>
        <p:spPr>
          <a:xfrm>
            <a:off x="6424612" y="2355826"/>
            <a:ext cx="3993355" cy="2126332"/>
          </a:xfrm>
          <a:prstGeom prst="rect">
            <a:avLst/>
          </a:prstGeom>
        </p:spPr>
      </p:pic>
    </p:spTree>
    <p:extLst>
      <p:ext uri="{BB962C8B-B14F-4D97-AF65-F5344CB8AC3E}">
        <p14:creationId xmlns:p14="http://schemas.microsoft.com/office/powerpoint/2010/main" val="25530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大数据的测不准</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a:t>
            </a:fld>
            <a:endParaRPr lang="en-US"/>
          </a:p>
        </p:txBody>
      </p:sp>
      <p:sp>
        <p:nvSpPr>
          <p:cNvPr id="5" name="Rectangle 4"/>
          <p:cNvSpPr/>
          <p:nvPr/>
        </p:nvSpPr>
        <p:spPr>
          <a:xfrm>
            <a:off x="6417515" y="4509679"/>
            <a:ext cx="4384534" cy="596445"/>
          </a:xfrm>
          <a:prstGeom prst="rect">
            <a:avLst/>
          </a:prstGeom>
        </p:spPr>
        <p:txBody>
          <a:bodyPr wrap="none">
            <a:spAutoFit/>
          </a:bodyPr>
          <a:lstStyle/>
          <a:p>
            <a:r>
              <a:rPr lang="en-US" altLang="zh-CN" sz="3276" dirty="0">
                <a:latin typeface="汉仪中圆简" panose="02010609000101010101" pitchFamily="49" charset="-122"/>
                <a:ea typeface="汉仪中圆简" panose="02010609000101010101" pitchFamily="49" charset="-122"/>
              </a:rPr>
              <a:t>《</a:t>
            </a:r>
            <a:r>
              <a:rPr lang="zh-CN" altLang="en-US" sz="3276" dirty="0">
                <a:latin typeface="汉仪中圆简" panose="02010609000101010101" pitchFamily="49" charset="-122"/>
                <a:ea typeface="汉仪中圆简" panose="02010609000101010101" pitchFamily="49" charset="-122"/>
              </a:rPr>
              <a:t>科学</a:t>
            </a:r>
            <a:r>
              <a:rPr lang="en-US" altLang="zh-CN" sz="3276" dirty="0">
                <a:latin typeface="汉仪中圆简" panose="02010609000101010101" pitchFamily="49" charset="-122"/>
                <a:ea typeface="汉仪中圆简" panose="02010609000101010101" pitchFamily="49" charset="-122"/>
              </a:rPr>
              <a:t>》</a:t>
            </a:r>
            <a:r>
              <a:rPr lang="zh-CN" altLang="en-US" sz="3276" dirty="0">
                <a:latin typeface="汉仪中圆简" panose="02010609000101010101" pitchFamily="49" charset="-122"/>
                <a:ea typeface="汉仪中圆简" panose="02010609000101010101" pitchFamily="49" charset="-122"/>
              </a:rPr>
              <a:t>：大</a:t>
            </a:r>
            <a:r>
              <a:rPr lang="zh-CN" altLang="en-US" sz="3276" dirty="0">
                <a:latin typeface="汉仪中圆简" panose="02010609000101010101" pitchFamily="49" charset="-122"/>
                <a:ea typeface="汉仪中圆简" panose="02010609000101010101" pitchFamily="49" charset="-122"/>
              </a:rPr>
              <a:t>数据傲慢</a:t>
            </a:r>
          </a:p>
        </p:txBody>
      </p:sp>
      <p:sp>
        <p:nvSpPr>
          <p:cNvPr id="6" name="Rectangle 5"/>
          <p:cNvSpPr/>
          <p:nvPr/>
        </p:nvSpPr>
        <p:spPr>
          <a:xfrm>
            <a:off x="1700212" y="4509679"/>
            <a:ext cx="3544560" cy="596445"/>
          </a:xfrm>
          <a:prstGeom prst="rect">
            <a:avLst/>
          </a:prstGeom>
        </p:spPr>
        <p:txBody>
          <a:bodyPr wrap="none">
            <a:spAutoFit/>
          </a:bodyPr>
          <a:lstStyle/>
          <a:p>
            <a:r>
              <a:rPr lang="en-US" altLang="zh-CN" sz="3276" dirty="0">
                <a:latin typeface="汉仪中圆简" panose="02010609000101010101" pitchFamily="49" charset="-122"/>
                <a:ea typeface="汉仪中圆简" panose="02010609000101010101" pitchFamily="49" charset="-122"/>
              </a:rPr>
              <a:t>《</a:t>
            </a:r>
            <a:r>
              <a:rPr lang="zh-CN" altLang="en-US" sz="3276" dirty="0">
                <a:latin typeface="汉仪中圆简" panose="02010609000101010101" pitchFamily="49" charset="-122"/>
                <a:ea typeface="汉仪中圆简" panose="02010609000101010101" pitchFamily="49" charset="-122"/>
              </a:rPr>
              <a:t>自然</a:t>
            </a:r>
            <a:r>
              <a:rPr lang="en-US" altLang="zh-CN" sz="3276" dirty="0">
                <a:latin typeface="汉仪中圆简" panose="02010609000101010101" pitchFamily="49" charset="-122"/>
                <a:ea typeface="汉仪中圆简" panose="02010609000101010101" pitchFamily="49" charset="-122"/>
              </a:rPr>
              <a:t>》</a:t>
            </a:r>
            <a:r>
              <a:rPr lang="zh-CN" altLang="en-US" sz="3276" dirty="0">
                <a:latin typeface="汉仪中圆简" panose="02010609000101010101" pitchFamily="49" charset="-122"/>
                <a:ea typeface="汉仪中圆简" panose="02010609000101010101" pitchFamily="49" charset="-122"/>
              </a:rPr>
              <a:t>：测不准</a:t>
            </a:r>
            <a:endParaRPr lang="zh-CN" altLang="en-US" sz="3276" dirty="0">
              <a:latin typeface="汉仪中圆简" panose="02010609000101010101" pitchFamily="49" charset="-122"/>
              <a:ea typeface="汉仪中圆简" panose="02010609000101010101" pitchFamily="49"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920" y="1609284"/>
            <a:ext cx="6799792" cy="2300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59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5" name="Rectangle 4"/>
          <p:cNvSpPr/>
          <p:nvPr/>
        </p:nvSpPr>
        <p:spPr>
          <a:xfrm>
            <a:off x="2311930"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2447925" y="218138"/>
            <a:ext cx="7343775" cy="882319"/>
          </a:xfrm>
        </p:spPr>
        <p:txBody>
          <a:bodyPr/>
          <a:lstStyle/>
          <a:p>
            <a:r>
              <a:rPr lang="zh-CN" altLang="en-US" dirty="0" smtClean="0"/>
              <a:t>数据分析方法论的升级</a:t>
            </a:r>
            <a:endParaRPr lang="zh-CN" altLang="en-US" dirty="0"/>
          </a:p>
        </p:txBody>
      </p:sp>
    </p:spTree>
    <p:extLst>
      <p:ext uri="{BB962C8B-B14F-4D97-AF65-F5344CB8AC3E}">
        <p14:creationId xmlns:p14="http://schemas.microsoft.com/office/powerpoint/2010/main" val="9962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7</a:t>
            </a:fld>
            <a:endParaRPr lang="en-US" dirty="0"/>
          </a:p>
        </p:txBody>
      </p:sp>
      <p:sp>
        <p:nvSpPr>
          <p:cNvPr id="5" name="Rectangle 4"/>
          <p:cNvSpPr/>
          <p:nvPr/>
        </p:nvSpPr>
        <p:spPr>
          <a:xfrm>
            <a:off x="2311930"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2447925" y="218138"/>
            <a:ext cx="7343775" cy="882319"/>
          </a:xfrm>
        </p:spPr>
        <p:txBody>
          <a:bodyPr/>
          <a:lstStyle/>
          <a:p>
            <a:r>
              <a:rPr lang="zh-CN" altLang="en-US" dirty="0" smtClean="0"/>
              <a:t>数据分析方法论的升级</a:t>
            </a:r>
            <a:endParaRPr lang="zh-CN" altLang="en-US" dirty="0"/>
          </a:p>
        </p:txBody>
      </p:sp>
    </p:spTree>
    <p:extLst>
      <p:ext uri="{BB962C8B-B14F-4D97-AF65-F5344CB8AC3E}">
        <p14:creationId xmlns:p14="http://schemas.microsoft.com/office/powerpoint/2010/main" val="3696379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8</a:t>
            </a:fld>
            <a:endParaRPr lang="en-US" dirty="0"/>
          </a:p>
        </p:txBody>
      </p:sp>
      <p:sp>
        <p:nvSpPr>
          <p:cNvPr id="3" name="Title 2"/>
          <p:cNvSpPr>
            <a:spLocks noGrp="1"/>
          </p:cNvSpPr>
          <p:nvPr>
            <p:ph type="title"/>
          </p:nvPr>
        </p:nvSpPr>
        <p:spPr/>
        <p:txBody>
          <a:bodyPr/>
          <a:lstStyle/>
          <a:p>
            <a:r>
              <a:rPr lang="en-US" altLang="zh-CN" dirty="0" smtClean="0"/>
              <a:t>Hypotheses</a:t>
            </a:r>
            <a:endParaRPr lang="zh-CN" altLang="en-US" dirty="0"/>
          </a:p>
        </p:txBody>
      </p:sp>
      <p:sp>
        <p:nvSpPr>
          <p:cNvPr id="4" name="Content Placeholder 3"/>
          <p:cNvSpPr>
            <a:spLocks noGrp="1"/>
          </p:cNvSpPr>
          <p:nvPr>
            <p:ph sz="quarter" idx="13"/>
          </p:nvPr>
        </p:nvSpPr>
        <p:spPr>
          <a:xfrm>
            <a:off x="3300412" y="1431736"/>
            <a:ext cx="8322983" cy="4076098"/>
          </a:xfrm>
        </p:spPr>
        <p:txBody>
          <a:bodyPr>
            <a:normAutofit fontScale="92500" lnSpcReduction="20000"/>
          </a:bodyPr>
          <a:lstStyle/>
          <a:p>
            <a:r>
              <a:rPr lang="zh-CN" altLang="en-US" dirty="0" smtClean="0"/>
              <a:t>机械地发掘相关性和假设</a:t>
            </a:r>
            <a:endParaRPr lang="en-US" altLang="zh-CN" dirty="0" smtClean="0"/>
          </a:p>
          <a:p>
            <a:endParaRPr lang="en-US" altLang="zh-CN" dirty="0"/>
          </a:p>
          <a:p>
            <a:r>
              <a:rPr lang="zh-CN" altLang="en-US" dirty="0" smtClean="0"/>
              <a:t>直觉，拿侦探小说练手</a:t>
            </a:r>
            <a:endParaRPr lang="en-US" altLang="zh-CN" dirty="0" smtClean="0"/>
          </a:p>
          <a:p>
            <a:endParaRPr lang="en-US" altLang="zh-CN" dirty="0"/>
          </a:p>
          <a:p>
            <a:r>
              <a:rPr lang="zh-CN" altLang="en-US" dirty="0"/>
              <a:t>阅</a:t>
            </a:r>
            <a:r>
              <a:rPr lang="zh-CN" altLang="en-US" dirty="0" smtClean="0"/>
              <a:t>读广泛涉</a:t>
            </a:r>
            <a:r>
              <a:rPr lang="zh-CN" altLang="en-US" dirty="0" smtClean="0"/>
              <a:t>猎</a:t>
            </a:r>
            <a:endParaRPr lang="en-US" altLang="zh-CN" dirty="0" smtClean="0"/>
          </a:p>
          <a:p>
            <a:endParaRPr lang="en-US" altLang="zh-CN" dirty="0"/>
          </a:p>
          <a:p>
            <a:r>
              <a:rPr lang="zh-CN" altLang="en-US" dirty="0" smtClean="0"/>
              <a:t>跨</a:t>
            </a:r>
            <a:r>
              <a:rPr lang="zh-CN" altLang="en-US" dirty="0" smtClean="0"/>
              <a:t>界思维碰撞</a:t>
            </a:r>
            <a:endParaRPr lang="en-US" altLang="zh-CN" dirty="0" smtClean="0"/>
          </a:p>
          <a:p>
            <a:endParaRPr lang="en-US" altLang="zh-CN" dirty="0"/>
          </a:p>
          <a:p>
            <a:r>
              <a:rPr lang="zh-CN" altLang="en-US" dirty="0" smtClean="0"/>
              <a:t>融入业</a:t>
            </a:r>
            <a:r>
              <a:rPr lang="zh-CN" altLang="en-US" dirty="0" smtClean="0"/>
              <a:t>务部门</a:t>
            </a:r>
            <a:endParaRPr lang="en-US" altLang="zh-CN" dirty="0" smtClean="0"/>
          </a:p>
          <a:p>
            <a:pPr lvl="1"/>
            <a:r>
              <a:rPr lang="zh-CN" altLang="en-US" dirty="0"/>
              <a:t>防止数据采集与分析、业务与数据分析的脱节</a:t>
            </a:r>
            <a:endParaRPr lang="en-US" altLang="zh-CN" dirty="0"/>
          </a:p>
          <a:p>
            <a:pPr lvl="1"/>
            <a:endParaRPr lang="zh-CN" altLang="en-US" dirty="0"/>
          </a:p>
        </p:txBody>
      </p:sp>
    </p:spTree>
    <p:extLst>
      <p:ext uri="{BB962C8B-B14F-4D97-AF65-F5344CB8AC3E}">
        <p14:creationId xmlns:p14="http://schemas.microsoft.com/office/powerpoint/2010/main" val="108676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fade">
                                      <p:cBhvr>
                                        <p:cTn id="2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9</a:t>
            </a:fld>
            <a:endParaRPr lang="en-US" dirty="0"/>
          </a:p>
        </p:txBody>
      </p:sp>
      <p:sp>
        <p:nvSpPr>
          <p:cNvPr id="5" name="Rectangle 4"/>
          <p:cNvSpPr/>
          <p:nvPr/>
        </p:nvSpPr>
        <p:spPr>
          <a:xfrm>
            <a:off x="2311930" y="4178772"/>
            <a:ext cx="1746045" cy="11786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Collection</a:t>
            </a:r>
            <a:endParaRPr lang="zh-CN" altLang="en-US" sz="2380" dirty="0"/>
          </a:p>
        </p:txBody>
      </p:sp>
      <p:sp>
        <p:nvSpPr>
          <p:cNvPr id="6" name="Rectangle 5"/>
          <p:cNvSpPr/>
          <p:nvPr/>
        </p:nvSpPr>
        <p:spPr>
          <a:xfrm>
            <a:off x="6163693"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Analytics</a:t>
            </a:r>
            <a:endParaRPr lang="zh-CN" altLang="en-US" sz="2380" dirty="0"/>
          </a:p>
        </p:txBody>
      </p:sp>
      <p:sp>
        <p:nvSpPr>
          <p:cNvPr id="7" name="Rectangle 6"/>
          <p:cNvSpPr/>
          <p:nvPr/>
        </p:nvSpPr>
        <p:spPr>
          <a:xfrm>
            <a:off x="8089575"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000" dirty="0"/>
              <a:t>Interpretation</a:t>
            </a:r>
          </a:p>
          <a:p>
            <a:pPr algn="ctr"/>
            <a:r>
              <a:rPr lang="en-US" altLang="zh-CN" sz="2000" dirty="0"/>
              <a:t>Evaluation</a:t>
            </a:r>
            <a:endParaRPr lang="zh-CN" altLang="en-US" sz="2000" dirty="0"/>
          </a:p>
        </p:txBody>
      </p:sp>
      <p:sp>
        <p:nvSpPr>
          <p:cNvPr id="8" name="Rectangle 7"/>
          <p:cNvSpPr/>
          <p:nvPr/>
        </p:nvSpPr>
        <p:spPr>
          <a:xfrm>
            <a:off x="4237812" y="4178772"/>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Preparation</a:t>
            </a:r>
            <a:endParaRPr lang="zh-CN" altLang="en-US" sz="2380" dirty="0"/>
          </a:p>
        </p:txBody>
      </p:sp>
      <p:cxnSp>
        <p:nvCxnSpPr>
          <p:cNvPr id="10" name="Straight Arrow Connector 9"/>
          <p:cNvCxnSpPr>
            <a:stCxn id="5" idx="3"/>
            <a:endCxn id="8" idx="1"/>
          </p:cNvCxnSpPr>
          <p:nvPr/>
        </p:nvCxnSpPr>
        <p:spPr>
          <a:xfrm>
            <a:off x="4057975"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a:endCxn id="6" idx="1"/>
          </p:cNvCxnSpPr>
          <p:nvPr/>
        </p:nvCxnSpPr>
        <p:spPr>
          <a:xfrm>
            <a:off x="5983856" y="4768087"/>
            <a:ext cx="17983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7909738" y="4768087"/>
            <a:ext cx="17983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311929" y="2427663"/>
            <a:ext cx="1746045" cy="117863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380" dirty="0"/>
              <a:t>Hypotheses</a:t>
            </a:r>
            <a:endParaRPr lang="zh-CN" altLang="en-US" sz="2380" dirty="0"/>
          </a:p>
        </p:txBody>
      </p:sp>
      <p:cxnSp>
        <p:nvCxnSpPr>
          <p:cNvPr id="23" name="Straight Arrow Connector 22"/>
          <p:cNvCxnSpPr>
            <a:stCxn id="21" idx="2"/>
            <a:endCxn id="5" idx="0"/>
          </p:cNvCxnSpPr>
          <p:nvPr/>
        </p:nvCxnSpPr>
        <p:spPr>
          <a:xfrm>
            <a:off x="3184952" y="3606295"/>
            <a:ext cx="1" cy="572478"/>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3"/>
            <a:endCxn id="21" idx="0"/>
          </p:cNvCxnSpPr>
          <p:nvPr/>
        </p:nvCxnSpPr>
        <p:spPr>
          <a:xfrm flipH="1" flipV="1">
            <a:off x="3184952" y="2427664"/>
            <a:ext cx="6650667" cy="2340424"/>
          </a:xfrm>
          <a:prstGeom prst="bentConnector4">
            <a:avLst>
              <a:gd name="adj1" fmla="val -4090"/>
              <a:gd name="adj2" fmla="val 11162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2447925" y="218138"/>
            <a:ext cx="7343775" cy="882319"/>
          </a:xfrm>
        </p:spPr>
        <p:txBody>
          <a:bodyPr/>
          <a:lstStyle/>
          <a:p>
            <a:r>
              <a:rPr lang="zh-CN" altLang="en-US" dirty="0" smtClean="0"/>
              <a:t>数据分析方法论的升级</a:t>
            </a:r>
            <a:endParaRPr lang="zh-CN" altLang="en-US" dirty="0"/>
          </a:p>
        </p:txBody>
      </p:sp>
    </p:spTree>
    <p:extLst>
      <p:ext uri="{BB962C8B-B14F-4D97-AF65-F5344CB8AC3E}">
        <p14:creationId xmlns:p14="http://schemas.microsoft.com/office/powerpoint/2010/main" val="2474982945"/>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l_PPT_LgtTmplt_WideScrn_v13">
  <a:themeElements>
    <a:clrScheme name="Intel New Scheme">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939598"/>
      </a:hlink>
      <a:folHlink>
        <a:srgbClr val="ED1C24"/>
      </a:folHlink>
    </a:clrScheme>
    <a:fontScheme name="Intel">
      <a:majorFont>
        <a:latin typeface="Neo Sans Intel Light"/>
        <a:ea typeface=""/>
        <a:cs typeface=""/>
      </a:majorFont>
      <a:minorFont>
        <a:latin typeface="Neo Sans Int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tx2"/>
            </a:solidFill>
            <a:latin typeface="Neo Sans Intel"/>
            <a:cs typeface="Neo Sans Intel"/>
          </a:defRPr>
        </a:defPPr>
      </a:lstStyle>
    </a:txDef>
  </a:objectDefaults>
  <a:extraClrSchemeLst/>
</a:theme>
</file>

<file path=ppt/theme/theme2.xml><?xml version="1.0" encoding="utf-8"?>
<a:theme xmlns:a="http://schemas.openxmlformats.org/drawingml/2006/main" name="Cover 1">
  <a:themeElements>
    <a:clrScheme name="Custom 11">
      <a:dk1>
        <a:srgbClr val="000000"/>
      </a:dk1>
      <a:lt1>
        <a:srgbClr val="FFFFFF"/>
      </a:lt1>
      <a:dk2>
        <a:srgbClr val="484A4C"/>
      </a:dk2>
      <a:lt2>
        <a:srgbClr val="B4BABD"/>
      </a:lt2>
      <a:accent1>
        <a:srgbClr val="0071C5"/>
      </a:accent1>
      <a:accent2>
        <a:srgbClr val="00AEEF"/>
      </a:accent2>
      <a:accent3>
        <a:srgbClr val="004280"/>
      </a:accent3>
      <a:accent4>
        <a:srgbClr val="FFDA00"/>
      </a:accent4>
      <a:accent5>
        <a:srgbClr val="A6CE39"/>
      </a:accent5>
      <a:accent6>
        <a:srgbClr val="FDB813"/>
      </a:accent6>
      <a:hlink>
        <a:srgbClr val="004280"/>
      </a:hlink>
      <a:folHlink>
        <a:srgbClr val="0619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27895</TotalTime>
  <Words>1538</Words>
  <Application>Microsoft Office PowerPoint</Application>
  <PresentationFormat>Custom</PresentationFormat>
  <Paragraphs>287</Paragraphs>
  <Slides>32</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Calibri</vt:lpstr>
      <vt:lpstr>Arial</vt:lpstr>
      <vt:lpstr>Neo Sans Intel</vt:lpstr>
      <vt:lpstr>Arial Narrow</vt:lpstr>
      <vt:lpstr>Neo Sans Intel Light</vt:lpstr>
      <vt:lpstr>汉仪中圆简</vt:lpstr>
      <vt:lpstr>Verdana</vt:lpstr>
      <vt:lpstr>Wingdings</vt:lpstr>
      <vt:lpstr>Lucida Grande</vt:lpstr>
      <vt:lpstr>MS PGothic</vt:lpstr>
      <vt:lpstr>Neo Sans Intel Medium</vt:lpstr>
      <vt:lpstr>宋体</vt:lpstr>
      <vt:lpstr>intel_PPT_LgtTmplt_WideScrn_v13</vt:lpstr>
      <vt:lpstr>Cover 1</vt:lpstr>
      <vt:lpstr>大数据分析师的卓越之道</vt:lpstr>
      <vt:lpstr>数据分析的典型场景</vt:lpstr>
      <vt:lpstr>基础设施已经改朝换代 分析师也需要与时俱进</vt:lpstr>
      <vt:lpstr>新的世界观：不确定的世界</vt:lpstr>
      <vt:lpstr>大数据的测不准</vt:lpstr>
      <vt:lpstr>数据分析方法论的升级</vt:lpstr>
      <vt:lpstr>数据分析方法论的升级</vt:lpstr>
      <vt:lpstr>Hypotheses</vt:lpstr>
      <vt:lpstr>数据分析方法论的升级</vt:lpstr>
      <vt:lpstr>数据！数据！数据！</vt:lpstr>
      <vt:lpstr>数据？数据？数据？</vt:lpstr>
      <vt:lpstr>数据分析方法论的升级</vt:lpstr>
      <vt:lpstr>数据质量：重中之重</vt:lpstr>
      <vt:lpstr>数据表示</vt:lpstr>
      <vt:lpstr>数据分析方法论的升级</vt:lpstr>
      <vt:lpstr>PowerPoint Presentation</vt:lpstr>
      <vt:lpstr>检查自身装备</vt:lpstr>
      <vt:lpstr>检查自身装备</vt:lpstr>
      <vt:lpstr>ML Pipeline</vt:lpstr>
      <vt:lpstr>拥抱云的世界</vt:lpstr>
      <vt:lpstr>all models are wrong, but some are useful</vt:lpstr>
      <vt:lpstr>Velocity</vt:lpstr>
      <vt:lpstr>Deep Learning</vt:lpstr>
      <vt:lpstr>Sparse Coding</vt:lpstr>
      <vt:lpstr>缺乏标注数据下的学习</vt:lpstr>
      <vt:lpstr>人的角色 Human Machine Intelligence</vt:lpstr>
      <vt:lpstr>数据分析方法论的升级</vt:lpstr>
      <vt:lpstr>STEM  STEAM </vt:lpstr>
      <vt:lpstr>Story telling and “ideas worth spreading”</vt:lpstr>
      <vt:lpstr>PowerPoint Presentation</vt:lpstr>
      <vt:lpstr>基础设施已经改朝换代 分析师也需要与时俱进</vt:lpstr>
      <vt:lpstr>敬谢聆听</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Intelligence of Things</dc:title>
  <dc:creator>Vin Sharma</dc:creator>
  <cp:lastModifiedBy>Wu, Gansha</cp:lastModifiedBy>
  <cp:revision>1042</cp:revision>
  <cp:lastPrinted>2014-07-07T16:20:18Z</cp:lastPrinted>
  <dcterms:created xsi:type="dcterms:W3CDTF">2014-04-18T05:02:07Z</dcterms:created>
  <dcterms:modified xsi:type="dcterms:W3CDTF">2015-09-10T15:40:29Z</dcterms:modified>
</cp:coreProperties>
</file>